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9" r:id="rId5"/>
    <p:sldId id="256" r:id="rId6"/>
    <p:sldId id="257" r:id="rId7"/>
    <p:sldId id="726" r:id="rId8"/>
    <p:sldId id="729" r:id="rId9"/>
    <p:sldId id="730" r:id="rId10"/>
    <p:sldId id="731" r:id="rId11"/>
    <p:sldId id="732" r:id="rId12"/>
    <p:sldId id="733" r:id="rId13"/>
    <p:sldId id="728" r:id="rId14"/>
    <p:sldId id="734" r:id="rId15"/>
    <p:sldId id="735" r:id="rId16"/>
    <p:sldId id="736" r:id="rId17"/>
    <p:sldId id="737" r:id="rId18"/>
    <p:sldId id="738" r:id="rId19"/>
    <p:sldId id="739" r:id="rId20"/>
    <p:sldId id="740" r:id="rId21"/>
    <p:sldId id="741" r:id="rId22"/>
    <p:sldId id="743" r:id="rId23"/>
    <p:sldId id="745" r:id="rId24"/>
    <p:sldId id="746" r:id="rId25"/>
    <p:sldId id="747" r:id="rId26"/>
    <p:sldId id="748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4/11/2024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F44237-97A9-D331-745B-F21F330A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C7A861-42FA-CBF4-4F41-1A7B1AFC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Đoạn con có tổng lớn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9274981-8F7E-FA6F-C423-31A77EF874A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274320" algn="just">
                  <a:spcBef>
                    <a:spcPts val="600"/>
                  </a:spcBef>
                </a:pPr>
                <a:r>
                  <a:rPr lang="en-US" sz="2400" b="1">
                    <a:solidFill>
                      <a:schemeClr val="tx1"/>
                    </a:solidFill>
                  </a:rPr>
                  <a:t>Phát biểu</a:t>
                </a:r>
                <a:r>
                  <a:rPr lang="en-US" sz="2400">
                    <a:solidFill>
                      <a:schemeClr val="tx1"/>
                    </a:solidFill>
                  </a:rPr>
                  <a:t>: Cho </a:t>
                </a:r>
                <a:r>
                  <a:rPr lang="en-GB" sz="2400">
                    <a:solidFill>
                      <a:schemeClr val="tx1"/>
                    </a:solidFill>
                  </a:rPr>
                  <a:t>dãy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>
                    <a:solidFill>
                      <a:schemeClr val="tx1"/>
                    </a:solidFill>
                  </a:rPr>
                  <a:t> số nguyên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>
                    <a:solidFill>
                      <a:schemeClr val="tx1"/>
                    </a:solidFill>
                  </a:rPr>
                  <a:t> hãy tìm đoạn con bao gồm các phần tử liên tiếp của dãy </a:t>
                </a:r>
                <a:r>
                  <a:rPr lang="en-US" sz="2400">
                    <a:solidFill>
                      <a:schemeClr val="tx1"/>
                    </a:solidFill>
                  </a:rPr>
                  <a:t>sao cho </a:t>
                </a:r>
                <a:r>
                  <a:rPr lang="en-GB" sz="2400">
                    <a:solidFill>
                      <a:schemeClr val="tx1"/>
                    </a:solidFill>
                  </a:rPr>
                  <a:t>tổng các phần tử được chọn là cực </a:t>
                </a:r>
                <a:r>
                  <a:rPr lang="vi-VN" sz="2400">
                    <a:solidFill>
                      <a:schemeClr val="tx1"/>
                    </a:solidFill>
                  </a:rPr>
                  <a:t>đại</a:t>
                </a:r>
                <a:r>
                  <a:rPr lang="en-US" sz="2400">
                    <a:solidFill>
                      <a:schemeClr val="tx1"/>
                    </a:solidFill>
                  </a:rPr>
                  <a:t>.</a:t>
                </a:r>
                <a:endParaRPr lang="en-GB" sz="2400">
                  <a:solidFill>
                    <a:schemeClr val="tx1"/>
                  </a:solidFill>
                </a:endParaRPr>
              </a:p>
              <a:p>
                <a:pPr marL="274320" algn="just">
                  <a:spcBef>
                    <a:spcPts val="1200"/>
                  </a:spcBef>
                </a:pPr>
                <a:r>
                  <a:rPr lang="en-US" sz="2400" b="1">
                    <a:solidFill>
                      <a:schemeClr val="tx1"/>
                    </a:solidFill>
                  </a:rPr>
                  <a:t>Ví dụ</a:t>
                </a:r>
                <a:r>
                  <a:rPr lang="en-US" sz="2400">
                    <a:solidFill>
                      <a:schemeClr val="tx1"/>
                    </a:solidFill>
                  </a:rPr>
                  <a:t>: Cho dãy 7 số nguyên sau</a:t>
                </a:r>
              </a:p>
              <a:p>
                <a:pPr marL="274320" algn="just">
                  <a:spcBef>
                    <a:spcPts val="1200"/>
                  </a:spcBef>
                </a:pPr>
                <a:endParaRPr lang="en-US" sz="2400">
                  <a:solidFill>
                    <a:schemeClr val="tx1"/>
                  </a:solidFill>
                </a:endParaRPr>
              </a:p>
              <a:p>
                <a:pPr marL="274320" algn="just">
                  <a:spcBef>
                    <a:spcPts val="1200"/>
                  </a:spcBef>
                </a:pPr>
                <a:endParaRPr lang="en-US" sz="2400">
                  <a:solidFill>
                    <a:schemeClr val="tx1"/>
                  </a:solidFill>
                </a:endParaRPr>
              </a:p>
              <a:p>
                <a:pPr marL="274320" algn="just">
                  <a:spcBef>
                    <a:spcPts val="1200"/>
                  </a:spcBef>
                </a:pPr>
                <a:endParaRPr lang="en-US" sz="2400">
                  <a:solidFill>
                    <a:schemeClr val="tx1"/>
                  </a:solidFill>
                </a:endParaRPr>
              </a:p>
              <a:p>
                <a:pPr marL="274320" algn="just">
                  <a:spcBef>
                    <a:spcPts val="1200"/>
                  </a:spcBef>
                </a:pPr>
                <a:endParaRPr lang="en-US" sz="2200">
                  <a:solidFill>
                    <a:schemeClr val="tx1"/>
                  </a:solidFill>
                </a:endParaRPr>
              </a:p>
              <a:p>
                <a:pPr marL="274320" lvl="1" indent="0" algn="just">
                  <a:buNone/>
                </a:pPr>
                <a:endParaRPr lang="en-US" sz="2200">
                  <a:solidFill>
                    <a:schemeClr val="tx1"/>
                  </a:solidFill>
                </a:endParaRPr>
              </a:p>
              <a:p>
                <a:pPr marL="822960" lvl="1" indent="-228600">
                  <a:buSzPct val="110000"/>
                  <a:buFont typeface="Arial" panose="020B0604020202020204" pitchFamily="34" charset="0"/>
                  <a:buChar char="•"/>
                </a:pPr>
                <a:r>
                  <a:rPr lang="en-US" sz="2200" i="1">
                    <a:solidFill>
                      <a:schemeClr val="tx1"/>
                    </a:solidFill>
                  </a:rPr>
                  <a:t>Lời giải tối ưu (dãy con có tổng cực đại bằng 8): 7, -3, 0, -1, 5</a:t>
                </a:r>
              </a:p>
              <a:p>
                <a:pPr marL="274320" indent="-274320" defTabSz="914354">
                  <a:spcBef>
                    <a:spcPts val="1200"/>
                  </a:spcBef>
                  <a:spcAft>
                    <a:spcPts val="300"/>
                  </a:spcAft>
                  <a:buClr>
                    <a:srgbClr val="00206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Thuật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toán</a:t>
                </a:r>
                <a:r>
                  <a:rPr lang="en-US" sz="2400" dirty="0">
                    <a:solidFill>
                      <a:schemeClr val="tx1"/>
                    </a:solidFill>
                  </a:rPr>
                  <a:t> chia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để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trị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có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độ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phức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tạp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nlog</m:t>
                        </m:r>
                        <m:r>
                          <a:rPr lang="en-US" sz="24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 err="1">
                    <a:solidFill>
                      <a:schemeClr val="tx1"/>
                    </a:solidFill>
                  </a:rPr>
                  <a:t>chúng</a:t>
                </a:r>
                <a:r>
                  <a:rPr lang="en-US" sz="2400" dirty="0">
                    <a:solidFill>
                      <a:schemeClr val="tx1"/>
                    </a:solidFill>
                  </a:rPr>
                  <a:t> ta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có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thể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làm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tốt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hơn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với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thuật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toán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quy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hoạch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động</a:t>
                </a:r>
                <a:r>
                  <a:rPr lang="en-US" sz="2400" dirty="0">
                    <a:solidFill>
                      <a:schemeClr val="tx1"/>
                    </a:solidFill>
                  </a:rPr>
                  <a:t> hay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không</a:t>
                </a:r>
                <a:r>
                  <a:rPr lang="en-US" sz="2400" dirty="0">
                    <a:solidFill>
                      <a:schemeClr val="tx1"/>
                    </a:solidFill>
                  </a:rPr>
                  <a:t>?</a:t>
                </a:r>
              </a:p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9274981-8F7E-FA6F-C423-31A77EF87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742" t="-1739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1FD0D585-8AFD-B593-0948-DAA16EC11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365904"/>
              </p:ext>
            </p:extLst>
          </p:nvPr>
        </p:nvGraphicFramePr>
        <p:xfrm>
          <a:off x="1728186" y="2472696"/>
          <a:ext cx="8128001" cy="610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7542889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918058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843959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8379217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667123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677624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95819553"/>
                    </a:ext>
                  </a:extLst>
                </a:gridCol>
              </a:tblGrid>
              <a:tr h="610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-16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75813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3D215C54-7169-2F1F-6283-872D20EC8A57}"/>
              </a:ext>
            </a:extLst>
          </p:cNvPr>
          <p:cNvSpPr/>
          <p:nvPr/>
        </p:nvSpPr>
        <p:spPr>
          <a:xfrm rot="16200000">
            <a:off x="3668671" y="1142775"/>
            <a:ext cx="752355" cy="4633326"/>
          </a:xfrm>
          <a:prstGeom prst="leftBrace">
            <a:avLst>
              <a:gd name="adj1" fmla="val 8333"/>
              <a:gd name="adj2" fmla="val 5273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15BD4DD-5366-7F4E-A2E2-CCB8685D7591}"/>
              </a:ext>
            </a:extLst>
          </p:cNvPr>
          <p:cNvSpPr/>
          <p:nvPr/>
        </p:nvSpPr>
        <p:spPr>
          <a:xfrm rot="16200000">
            <a:off x="7737180" y="1707595"/>
            <a:ext cx="752354" cy="3503687"/>
          </a:xfrm>
          <a:prstGeom prst="leftBrace">
            <a:avLst>
              <a:gd name="adj1" fmla="val 8333"/>
              <a:gd name="adj2" fmla="val 52730"/>
            </a:avLst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372F3-F5A6-5A44-7EAB-532507F4AA60}"/>
              </a:ext>
            </a:extLst>
          </p:cNvPr>
          <p:cNvSpPr txBox="1"/>
          <p:nvPr/>
        </p:nvSpPr>
        <p:spPr>
          <a:xfrm>
            <a:off x="2970129" y="3835616"/>
            <a:ext cx="254643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i="1"/>
              <a:t>Đoạn con có tổng -12</a:t>
            </a:r>
            <a:endParaRPr 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19F57-07D3-9747-A62D-8E7EB235B268}"/>
              </a:ext>
            </a:extLst>
          </p:cNvPr>
          <p:cNvSpPr txBox="1"/>
          <p:nvPr/>
        </p:nvSpPr>
        <p:spPr>
          <a:xfrm>
            <a:off x="7100571" y="3799963"/>
            <a:ext cx="2546431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i="1">
                <a:solidFill>
                  <a:srgbClr val="FF0000"/>
                </a:solidFill>
              </a:rPr>
              <a:t>Đoạn con có tổng 0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48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284F5-9A25-CF73-8588-3F041302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BF1039-0389-4162-D68D-FC89B893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Đoạn con có tổng lớn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5ADE93D-AA21-3065-C2E4-E01125859E8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274320" algn="just">
                  <a:lnSpc>
                    <a:spcPts val="312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800" b="1"/>
                  <a:t>Phát biểu</a:t>
                </a:r>
                <a:r>
                  <a:rPr lang="en-US" sz="2800"/>
                  <a:t>: Cho </a:t>
                </a:r>
                <a:r>
                  <a:rPr lang="en-GB" sz="2800"/>
                  <a:t>dãy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800"/>
                  <a:t> số nguyên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800"/>
                  <a:t> hãy tìm tổng của các phần tử của đoạn con bao gồm các phần tử liên tiếp của dãy </a:t>
                </a:r>
                <a:r>
                  <a:rPr lang="en-US" sz="2800"/>
                  <a:t>sao cho </a:t>
                </a:r>
                <a:r>
                  <a:rPr lang="en-GB" sz="2800"/>
                  <a:t>tổng các phần tử được chọn là cực </a:t>
                </a:r>
                <a:r>
                  <a:rPr lang="vi-VN" sz="2800"/>
                  <a:t>đại</a:t>
                </a:r>
                <a:r>
                  <a:rPr lang="en-US" sz="2800"/>
                  <a:t>.</a:t>
                </a:r>
              </a:p>
              <a:p>
                <a:pPr marL="274320" algn="just">
                  <a:lnSpc>
                    <a:spcPts val="3120"/>
                  </a:lnSpc>
                  <a:spcAft>
                    <a:spcPts val="1200"/>
                  </a:spcAft>
                </a:pPr>
                <a:r>
                  <a:rPr lang="en-US" sz="2800" b="1"/>
                  <a:t>Xác định bài toán con</a:t>
                </a:r>
                <a:r>
                  <a:rPr lang="en-US" sz="280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là bài toán tìm đoạn con bao gồm các phần tử liên tiếp có tổng lớn nhất mà phần tử cuối cùng là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GB" sz="280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, với mọi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1,…, 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GB" sz="28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GB" sz="2800"/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5ADE93D-AA21-3065-C2E4-E01125859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30" t="-2112" r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929545B-0B78-D188-BD65-35F10D522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273369"/>
              </p:ext>
            </p:extLst>
          </p:nvPr>
        </p:nvGraphicFramePr>
        <p:xfrm>
          <a:off x="1771106" y="4674543"/>
          <a:ext cx="8128001" cy="610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7542889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918058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843959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8379217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667123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677624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95819553"/>
                    </a:ext>
                  </a:extLst>
                </a:gridCol>
              </a:tblGrid>
              <a:tr h="610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-16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>
                          <a:solidFill>
                            <a:srgbClr val="002060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75813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FE1A45EF-5B6D-ADB2-5C0A-D2022D07FFA9}"/>
              </a:ext>
            </a:extLst>
          </p:cNvPr>
          <p:cNvSpPr/>
          <p:nvPr/>
        </p:nvSpPr>
        <p:spPr>
          <a:xfrm rot="16200000">
            <a:off x="4443054" y="3785660"/>
            <a:ext cx="450359" cy="3449256"/>
          </a:xfrm>
          <a:prstGeom prst="leftBrace">
            <a:avLst>
              <a:gd name="adj1" fmla="val 8333"/>
              <a:gd name="adj2" fmla="val 5273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FEA30C-A3C1-6212-3F24-52D0715C41A4}"/>
                  </a:ext>
                </a:extLst>
              </p:cNvPr>
              <p:cNvSpPr txBox="1"/>
              <p:nvPr/>
            </p:nvSpPr>
            <p:spPr>
              <a:xfrm>
                <a:off x="3280603" y="5747040"/>
                <a:ext cx="2886444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b="1" i="1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Lời giải của bài toán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b="1" i="1" dirty="0">
                  <a:solidFill>
                    <a:schemeClr val="accent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FEA30C-A3C1-6212-3F24-52D0715C4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603" y="5747040"/>
                <a:ext cx="2886444" cy="369332"/>
              </a:xfrm>
              <a:prstGeom prst="rect">
                <a:avLst/>
              </a:prstGeom>
              <a:blipFill>
                <a:blip r:embed="rId3"/>
                <a:stretch>
                  <a:fillRect l="-168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B55B9420-ADA0-1B72-97E8-1C942B31B501}"/>
              </a:ext>
            </a:extLst>
          </p:cNvPr>
          <p:cNvSpPr/>
          <p:nvPr/>
        </p:nvSpPr>
        <p:spPr>
          <a:xfrm rot="5400000">
            <a:off x="3240093" y="3831665"/>
            <a:ext cx="541339" cy="1157465"/>
          </a:xfrm>
          <a:prstGeom prst="leftBrace">
            <a:avLst>
              <a:gd name="adj1" fmla="val 8333"/>
              <a:gd name="adj2" fmla="val 5273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0C20B0-C918-7BA7-88B4-0555B3C5DFC6}"/>
                  </a:ext>
                </a:extLst>
              </p:cNvPr>
              <p:cNvSpPr txBox="1"/>
              <p:nvPr/>
            </p:nvSpPr>
            <p:spPr>
              <a:xfrm>
                <a:off x="2026219" y="3828575"/>
                <a:ext cx="2886444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b="1" i="1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Lời giải của bài toán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i="1" dirty="0">
                  <a:solidFill>
                    <a:schemeClr val="accent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0C20B0-C918-7BA7-88B4-0555B3C5D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219" y="3828575"/>
                <a:ext cx="2886444" cy="369332"/>
              </a:xfrm>
              <a:prstGeom prst="rect">
                <a:avLst/>
              </a:prstGeom>
              <a:blipFill>
                <a:blip r:embed="rId4"/>
                <a:stretch>
                  <a:fillRect l="-168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0D252D0-5C60-A339-8F80-E28CC8BCE7E1}"/>
              </a:ext>
            </a:extLst>
          </p:cNvPr>
          <p:cNvSpPr/>
          <p:nvPr/>
        </p:nvSpPr>
        <p:spPr>
          <a:xfrm rot="16200000">
            <a:off x="8506333" y="4367287"/>
            <a:ext cx="450359" cy="2286000"/>
          </a:xfrm>
          <a:prstGeom prst="leftBrace">
            <a:avLst>
              <a:gd name="adj1" fmla="val 8333"/>
              <a:gd name="adj2" fmla="val 5273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28B2C4-80AE-D0A2-AE39-4C2F1D82CA6F}"/>
                  </a:ext>
                </a:extLst>
              </p:cNvPr>
              <p:cNvSpPr txBox="1"/>
              <p:nvPr/>
            </p:nvSpPr>
            <p:spPr>
              <a:xfrm>
                <a:off x="7288903" y="5712750"/>
                <a:ext cx="2886444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b="1" i="1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Lời giải của bài toán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</m:oMath>
                </a14:m>
                <a:endParaRPr lang="en-US" b="1" i="1" dirty="0">
                  <a:solidFill>
                    <a:schemeClr val="accent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28B2C4-80AE-D0A2-AE39-4C2F1D82C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903" y="5712750"/>
                <a:ext cx="2886444" cy="369332"/>
              </a:xfrm>
              <a:prstGeom prst="rect">
                <a:avLst/>
              </a:prstGeom>
              <a:blipFill>
                <a:blip r:embed="rId5"/>
                <a:stretch>
                  <a:fillRect l="-190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DEE6D094-CA9B-D3D6-1C10-858CC1A82BD5}"/>
              </a:ext>
            </a:extLst>
          </p:cNvPr>
          <p:cNvSpPr/>
          <p:nvPr/>
        </p:nvSpPr>
        <p:spPr>
          <a:xfrm rot="5400000">
            <a:off x="7895670" y="3827905"/>
            <a:ext cx="541339" cy="1143000"/>
          </a:xfrm>
          <a:prstGeom prst="leftBrace">
            <a:avLst>
              <a:gd name="adj1" fmla="val 8333"/>
              <a:gd name="adj2" fmla="val 5273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68499E-C899-D464-475D-F10FBD24122D}"/>
                  </a:ext>
                </a:extLst>
              </p:cNvPr>
              <p:cNvSpPr txBox="1"/>
              <p:nvPr/>
            </p:nvSpPr>
            <p:spPr>
              <a:xfrm>
                <a:off x="6854383" y="3817583"/>
                <a:ext cx="2886444" cy="3693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b="1" i="1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Lời giải của bài toán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endParaRPr lang="en-US" b="1" i="1" dirty="0">
                  <a:solidFill>
                    <a:schemeClr val="accent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68499E-C899-D464-475D-F10FBD24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383" y="3817583"/>
                <a:ext cx="2886444" cy="369332"/>
              </a:xfrm>
              <a:prstGeom prst="rect">
                <a:avLst/>
              </a:prstGeom>
              <a:blipFill>
                <a:blip r:embed="rId6"/>
                <a:stretch>
                  <a:fillRect l="-168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43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FF3A9A-28D3-7D70-AA0C-9955937B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B7654-A779-3172-497B-68C44FB3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Đoạn con có tổng lớn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0CA732A-A06E-49A4-F5A0-CB43F09E186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274320" algn="just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b="1"/>
                  <a:t>Phát biểu</a:t>
                </a:r>
                <a:r>
                  <a:rPr lang="en-US" sz="2400"/>
                  <a:t>: Cho </a:t>
                </a:r>
                <a:r>
                  <a:rPr lang="en-GB" sz="2400"/>
                  <a:t>dãy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/>
                  <a:t> số nguyên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/>
                  <a:t> hãy tìm tổng các phần tử của đoạn con bao gồm các phần tử liên tiếp của dãy </a:t>
                </a:r>
                <a:r>
                  <a:rPr lang="en-US" sz="2400"/>
                  <a:t>sao cho </a:t>
                </a:r>
                <a:r>
                  <a:rPr lang="en-GB" sz="2400"/>
                  <a:t>tổng các phần tử được chọn là cực </a:t>
                </a:r>
                <a:r>
                  <a:rPr lang="vi-VN" sz="2400"/>
                  <a:t>đại</a:t>
                </a:r>
                <a:r>
                  <a:rPr lang="en-US" sz="2400"/>
                  <a:t>.</a:t>
                </a:r>
              </a:p>
              <a:p>
                <a:pPr marL="274320" algn="just">
                  <a:spcAft>
                    <a:spcPts val="1200"/>
                  </a:spcAft>
                </a:pPr>
                <a:r>
                  <a:rPr lang="en-US" sz="2400" b="1"/>
                  <a:t>Xác định bài toán con</a:t>
                </a:r>
                <a:r>
                  <a:rPr lang="en-US" sz="240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>
                    <a:latin typeface="Arial" panose="020B0604020202020204" pitchFamily="34" charset="0"/>
                    <a:cs typeface="Arial" panose="020B0604020202020204" pitchFamily="34" charset="0"/>
                  </a:rPr>
                  <a:t> là bài toán tìm đoạn con bao gồm các phần tử liên tiếp có tổng lớn nhất mà phần tử cuối cùng là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GB" sz="240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GB" sz="2400">
                    <a:latin typeface="Arial" panose="020B0604020202020204" pitchFamily="34" charset="0"/>
                    <a:cs typeface="Arial" panose="020B0604020202020204" pitchFamily="34" charset="0"/>
                  </a:rPr>
                  <a:t>, với mọi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1,…, 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GB" sz="24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74320" algn="just"/>
                <a:r>
                  <a:rPr lang="en-GB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Công thức quy hoạch động </a:t>
                </a:r>
                <a:r>
                  <a:rPr lang="en-GB" sz="2400">
                    <a:latin typeface="Arial" panose="020B0604020202020204" pitchFamily="34" charset="0"/>
                    <a:cs typeface="Arial" panose="020B0604020202020204" pitchFamily="34" charset="0"/>
                  </a:rPr>
                  <a:t>(công thức kết hợp lời giải các bài toán con để thu được lời giải bài toán cha): Gọi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r>
                      <a:rPr lang="en-GB" sz="240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GB" sz="2400">
                    <a:latin typeface="Arial" panose="020B0604020202020204" pitchFamily="34" charset="0"/>
                    <a:cs typeface="Arial" panose="020B0604020202020204" pitchFamily="34" charset="0"/>
                  </a:rPr>
                  <a:t> là tổng các phần tử của lời giải của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GB" sz="240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 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𝑖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 = 1,…, 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𝑛</m:t>
                    </m:r>
                  </m:oMath>
                </a14:m>
                <a:r>
                  <a:rPr lang="en-GB" sz="2400" i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. </a:t>
                </a:r>
              </a:p>
              <a:p>
                <a:pPr marL="0" indent="0" algn="just">
                  <a:buNone/>
                </a:pPr>
                <a:r>
                  <a:rPr lang="en-GB" sz="2400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	</a:t>
                </a:r>
                <a:r>
                  <a:rPr lang="en-GB" sz="2400" b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Ta có: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i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, </a:t>
                </a:r>
              </a:p>
              <a:p>
                <a:pPr marL="0" indent="274320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𝑆</m:t>
                        </m:r>
                      </m:e>
                      <m:sub>
                        <m:r>
                          <a:rPr lang="en-GB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𝑖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ế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vi-VN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           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ế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i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 </a:t>
                </a:r>
              </a:p>
              <a:p>
                <a:endParaRPr lang="en-GB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0CA732A-A06E-49A4-F5A0-CB43F09E1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18" t="-1739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83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D0F3A9-49C9-E8FB-56AE-9D530355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9CB461-B887-B411-48B1-F8F37286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Đoạn con có tổng lớn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92A8D33-5220-C95D-FA63-67B1C286F5C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287338">
                  <a:buNone/>
                </a:pPr>
                <a:endParaRPr lang="en-GB" sz="2800" b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pPr marL="457200"/>
                <a:r>
                  <a:rPr lang="en-GB" sz="3200" b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Ví dụ minh họa:</a:t>
                </a:r>
              </a:p>
              <a:p>
                <a:pPr marL="0" indent="914400">
                  <a:buNone/>
                </a:pPr>
                <a:endParaRPr lang="en-GB" sz="2800" b="1" i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pPr marL="0" indent="914400">
                  <a:buNone/>
                </a:pPr>
                <a:endParaRPr lang="en-GB" sz="2800" b="1" i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pPr marL="857250" indent="-174625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</m:oMath>
                  </m:oMathPara>
                </a14:m>
                <a:endParaRPr lang="en-US" sz="2800" b="1" i="1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857250" indent="74295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𝟖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</m:oMath>
                  </m:oMathPara>
                </a14:m>
                <a:endParaRPr lang="en-GB" sz="2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800"/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92A8D33-5220-C95D-FA63-67B1C286F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43BD90C-57B8-18FC-9D37-9BD1B8F7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471" y="2354389"/>
            <a:ext cx="815105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40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9EAFD-5CF9-F201-19EC-3E6F7FB9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6CD35-7148-FA4D-834B-9D98FE85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Đoạn con có tổng lớn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4259EEA-C36B-DEED-5B5E-9CFEEAB087B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lang="en-GB" sz="2800" b="1">
                    <a:latin typeface="Arial" panose="020B0604020202020204" pitchFamily="34" charset="0"/>
                    <a:cs typeface="Arial" panose="020B0604020202020204" pitchFamily="34" charset="0"/>
                  </a:rPr>
                  <a:t>Công thức quy hoạch động 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(công thức kết hợp lời giải các bài toán con để thu được lời giải bài toán cha): Gọi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r>
                      <a:rPr lang="en-GB" sz="280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là tổng các phần tử của lời giải của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GB" sz="280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 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𝑖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 = 1,…, 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𝑛</m:t>
                    </m:r>
                  </m:oMath>
                </a14:m>
                <a:r>
                  <a:rPr lang="en-GB" sz="2800" i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. 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Ta có: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00" i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, </a:t>
                </a:r>
              </a:p>
              <a:p>
                <a:pPr marL="0" indent="914400">
                  <a:spcAft>
                    <a:spcPts val="600"/>
                  </a:spcAft>
                  <a:buNone/>
                </a:pPr>
                <a:r>
                  <a:rPr lang="en-GB" sz="2800">
                    <a:solidFill>
                      <a:srgbClr val="002060"/>
                    </a:solidFill>
                    <a:sym typeface="Symbol"/>
                  </a:rPr>
                  <a:t>			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𝑆</m:t>
                        </m:r>
                      </m:e>
                      <m:sub>
                        <m:r>
                          <a:rPr lang="en-GB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𝑖</m:t>
                        </m:r>
                      </m:sub>
                    </m:sSub>
                    <m:r>
                      <a:rPr lang="en-GB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ế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             </m:t>
                                  </m:r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ế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800" i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 </a:t>
                </a:r>
                <a:endParaRPr lang="en-GB" sz="2800" i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en-GB" sz="2800" b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Lời giải: 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Tổng </a:t>
                </a:r>
                <a:r>
                  <a:rPr lang="en-GB" sz="2800"/>
                  <a:t>của các phần tử của đoạn con bao gồm các phần tử liên tiếp của dãy </a:t>
                </a:r>
                <a:r>
                  <a:rPr lang="en-US" sz="2800"/>
                  <a:t>có </a:t>
                </a:r>
                <a:r>
                  <a:rPr lang="en-GB" sz="2800"/>
                  <a:t>tổng các phần tử được chọn lớn nhất là: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/>
                        </a:rPr>
                        <m:t>𝒎𝒂𝒙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/>
                        </a:rPr>
                        <m:t>,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/>
                        </a:rPr>
                        <m:t>, …,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/>
                        </a:rPr>
                        <m:t>)</m:t>
                      </m:r>
                    </m:oMath>
                  </m:oMathPara>
                </a14:m>
                <a:endParaRPr lang="en-GB" sz="2800" b="1" i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endParaRPr lang="en-GB" sz="2800"/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4259EEA-C36B-DEED-5B5E-9CFEEAB08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953" r="-1112" b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054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48B4E-CA79-635B-4201-D3DD7DB79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EB42D6-6F6D-C989-F29E-973C9FCC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Đoạn con có tổng lớn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31EA1E-D02D-3B0E-422F-E6389306D54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274320">
                  <a:lnSpc>
                    <a:spcPct val="150000"/>
                  </a:lnSpc>
                </a:pPr>
                <a:r>
                  <a:rPr lang="en-GB" sz="2400" b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Lời giải: </a:t>
                </a:r>
                <a:r>
                  <a:rPr lang="en-GB" sz="2400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Tổng </a:t>
                </a:r>
                <a:r>
                  <a:rPr lang="en-GB" sz="2400"/>
                  <a:t>của các phần tử của đoạn con bao gồm các phần tử liên tiếp của dãy </a:t>
                </a:r>
                <a:r>
                  <a:rPr lang="en-US" sz="2400"/>
                  <a:t>có </a:t>
                </a:r>
                <a:r>
                  <a:rPr lang="en-GB" sz="2400"/>
                  <a:t>tổng các phần tử được chọn lớn nhất là: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2400" b="1">
                    <a:cs typeface="Arial" panose="020B0604020202020204" pitchFamily="34" charset="0"/>
                    <a:sym typeface="Symbol"/>
                  </a:rPr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𝒎𝒂𝒙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, …,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𝑺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)</m:t>
                    </m:r>
                  </m:oMath>
                </a14:m>
                <a:endParaRPr lang="en-GB" sz="2400" b="1" i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pPr marL="0" indent="228600">
                  <a:buNone/>
                </a:pPr>
                <a:r>
                  <a:rPr lang="en-GB" sz="2400" b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Ví dụ minh họa:</a:t>
                </a:r>
              </a:p>
              <a:p>
                <a:pPr marL="0" indent="914400">
                  <a:buNone/>
                </a:pPr>
                <a:endParaRPr lang="en-GB" b="1" i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pPr marL="0" indent="914400">
                  <a:buNone/>
                </a:pPr>
                <a:endParaRPr lang="en-GB" b="1" i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pPr marL="857250" indent="-174625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</m:oMath>
                  </m:oMathPara>
                </a14:m>
                <a:endParaRPr lang="en-US" sz="2400" b="1" i="1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857250" indent="-174625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𝟖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</m:oMath>
                  </m:oMathPara>
                </a14:m>
                <a:endParaRPr lang="en-GB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57250" indent="-628650">
                  <a:lnSpc>
                    <a:spcPct val="200000"/>
                  </a:lnSpc>
                  <a:buNone/>
                </a:pPr>
                <a:r>
                  <a:rPr lang="en-GB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Lời giải: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      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𝒎𝒂𝒙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/>
                              </a:rPr>
                              <m:t>𝟕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𝟖</m:t>
                    </m:r>
                  </m:oMath>
                </a14:m>
                <a:endParaRPr lang="en-GB" sz="2400" b="1" i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pPr marL="0" indent="0">
                  <a:buNone/>
                </a:pPr>
                <a:endParaRPr lang="en-GB" sz="2400" b="1" i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pPr marL="0" indent="0">
                  <a:buNone/>
                </a:pPr>
                <a:endParaRPr lang="en-GB" sz="240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31EA1E-D02D-3B0E-422F-E6389306D5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18" b="-5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0D35450-9E5A-3985-0815-D420DA5D5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503" y="3429000"/>
            <a:ext cx="815715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26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4C4AE3-28A6-C55A-23A7-C828EA1F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22D38-D407-692F-493E-8E803D88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Đoạn con có tổng lớn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FF3AA0-D041-4C89-5FCC-88CA1842CE6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27432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Công thức quy hoạch động </a:t>
                </a:r>
                <a:r>
                  <a:rPr lang="en-GB" sz="2400">
                    <a:latin typeface="Arial" panose="020B0604020202020204" pitchFamily="34" charset="0"/>
                    <a:cs typeface="Arial" panose="020B0604020202020204" pitchFamily="34" charset="0"/>
                  </a:rPr>
                  <a:t>(công thức kết hợp lời giải các bài toán con để thu được lời giải bài toán cha): Gọi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r>
                      <a:rPr lang="en-GB" sz="240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GB" sz="2400">
                    <a:latin typeface="Arial" panose="020B0604020202020204" pitchFamily="34" charset="0"/>
                    <a:cs typeface="Arial" panose="020B0604020202020204" pitchFamily="34" charset="0"/>
                  </a:rPr>
                  <a:t> là tổng các phần tử của lời giải của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GB" sz="240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 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𝑖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 = 1,…, </m:t>
                    </m:r>
                    <m:r>
                      <a:rPr lang="en-GB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𝑛</m:t>
                    </m:r>
                  </m:oMath>
                </a14:m>
                <a:r>
                  <a:rPr lang="en-GB" sz="2400" i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. </a:t>
                </a:r>
                <a:r>
                  <a:rPr lang="en-GB" sz="2400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Ta có: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i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, </a:t>
                </a:r>
              </a:p>
              <a:p>
                <a:pPr marL="0" indent="914400">
                  <a:buNone/>
                </a:pPr>
                <a:r>
                  <a:rPr lang="en-GB" sz="2400">
                    <a:solidFill>
                      <a:srgbClr val="002060"/>
                    </a:solidFill>
                    <a:sym typeface="Symbol"/>
                  </a:rPr>
                  <a:t>			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𝑆</m:t>
                        </m:r>
                      </m:e>
                      <m:sub>
                        <m:r>
                          <a:rPr lang="en-GB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𝑖</m:t>
                        </m:r>
                      </m:sub>
                    </m:sSub>
                    <m:r>
                      <a:rPr lang="en-GB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ế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 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ế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i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 </a:t>
                </a:r>
              </a:p>
              <a:p>
                <a:pPr marL="274320">
                  <a:lnSpc>
                    <a:spcPct val="150000"/>
                  </a:lnSpc>
                </a:pPr>
                <a:r>
                  <a:rPr lang="en-GB" sz="2400" b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Lời giải: </a:t>
                </a:r>
                <a:r>
                  <a:rPr lang="en-GB" sz="2400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Tổng </a:t>
                </a:r>
                <a:r>
                  <a:rPr lang="en-GB" sz="2400"/>
                  <a:t>của các phần tử của đoạn con bao gồm các phần tử liên tiếp của dãy </a:t>
                </a:r>
                <a:r>
                  <a:rPr lang="en-US" sz="2400"/>
                  <a:t>có </a:t>
                </a:r>
                <a:r>
                  <a:rPr lang="en-GB" sz="2400"/>
                  <a:t>tổng các phần tử được chọn lớn nhất là: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/>
                        </a:rPr>
                        <m:t>𝒎𝒂𝒙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/>
                        </a:rPr>
                        <m:t>, …,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Symbol"/>
                            </a:rPr>
                            <m:t>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Symbol"/>
                        </a:rPr>
                        <m:t>)</m:t>
                      </m:r>
                    </m:oMath>
                  </m:oMathPara>
                </a14:m>
                <a:endParaRPr lang="en-GB" sz="2400" b="1" i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pPr marL="342900" indent="-342900"/>
                <a:r>
                  <a:rPr lang="en-GB" sz="2400" b="1"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Độ phức tạp thuật toán: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/>
                      </a:rPr>
                      <m:t>)</m:t>
                    </m:r>
                  </m:oMath>
                </a14:m>
                <a:endParaRPr lang="en-GB" sz="2400" b="1">
                  <a:latin typeface="Arial" panose="020B0604020202020204" pitchFamily="34" charset="0"/>
                  <a:cs typeface="Arial" panose="020B0604020202020204" pitchFamily="34" charset="0"/>
                  <a:sym typeface="Symbol"/>
                </a:endParaRPr>
              </a:p>
              <a:p>
                <a:endParaRPr lang="en-GB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FF3AA0-D041-4C89-5FCC-88CA1842C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74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37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1DD72-F01A-29F1-CB00-1C11103B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3F3DC-C550-5368-021F-A0E582A6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tập: </a:t>
            </a:r>
            <a:r>
              <a:rPr lang="en-US" b="1"/>
              <a:t>Dãy con tăng chặt dài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63148F-BFB1-E17C-3CB0-ABB6235717C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b="1" dirty="0">
                    <a:cs typeface="Arial" panose="020B0604020202020204" pitchFamily="34" charset="0"/>
                  </a:rPr>
                  <a:t>Đề </a:t>
                </a:r>
                <a:r>
                  <a:rPr lang="en-US" sz="2800" b="1" dirty="0" err="1">
                    <a:cs typeface="Arial" panose="020B0604020202020204" pitchFamily="34" charset="0"/>
                  </a:rPr>
                  <a:t>bài</a:t>
                </a:r>
                <a:r>
                  <a:rPr lang="en-US" sz="2800"/>
                  <a:t>: 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Cho dãy </a:t>
                </a:r>
                <a:r>
                  <a:rPr lang="en-GB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GB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800" err="1">
                    <a:latin typeface="Arial" panose="020B0604020202020204" pitchFamily="34" charset="0"/>
                    <a:cs typeface="Arial" panose="020B0604020202020204" pitchFamily="34" charset="0"/>
                  </a:rPr>
                  <a:t>nguyên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(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GB" sz="280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en-GB" sz="2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GB" sz="2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GB" sz="2800" i="1" baseline="-25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GB" sz="2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…,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28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thỏa mãn điều kiện các </a:t>
                </a:r>
                <a:r>
                  <a:rPr lang="en-GB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phần</a:t>
                </a:r>
                <a:r>
                  <a:rPr lang="en-GB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tử</a:t>
                </a:r>
                <a:r>
                  <a:rPr lang="en-GB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đô</a:t>
                </a:r>
                <a:r>
                  <a:rPr lang="en-GB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GB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một</a:t>
                </a:r>
                <a:r>
                  <a:rPr lang="en-GB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800" err="1">
                    <a:latin typeface="Arial" panose="020B0604020202020204" pitchFamily="34" charset="0"/>
                    <a:cs typeface="Arial" panose="020B0604020202020204" pitchFamily="34" charset="0"/>
                  </a:rPr>
                  <a:t>khác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nhau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). Một dãy con của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là một dãy thu được bằng cách xóa đi một số phần tử trong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. Một dãy con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GB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…,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GB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được gọi là tăng chặt 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 …,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800" b="1">
                    <a:cs typeface="Arial" panose="020B0604020202020204" pitchFamily="34" charset="0"/>
                  </a:rPr>
                  <a:t>. </a:t>
                </a:r>
                <a:r>
                  <a:rPr lang="en-US" sz="2800">
                    <a:cs typeface="Arial" panose="020B0604020202020204" pitchFamily="34" charset="0"/>
                  </a:rPr>
                  <a:t>Tìm độ dài của dãy con tăng chặt của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sz="2800">
                    <a:cs typeface="Arial" panose="020B0604020202020204" pitchFamily="34" charset="0"/>
                  </a:rPr>
                  <a:t> có độ dài lớn nhất.</a:t>
                </a:r>
              </a:p>
              <a:p>
                <a:pPr algn="just">
                  <a:lnSpc>
                    <a:spcPct val="250000"/>
                  </a:lnSpc>
                </a:pPr>
                <a:r>
                  <a:rPr lang="en-US" sz="2800" b="1">
                    <a:cs typeface="Arial" panose="020B0604020202020204" pitchFamily="34" charset="0"/>
                  </a:rPr>
                  <a:t>Hình </a:t>
                </a:r>
                <a:r>
                  <a:rPr lang="en-US" sz="2800" b="1" dirty="0" err="1">
                    <a:cs typeface="Arial" panose="020B0604020202020204" pitchFamily="34" charset="0"/>
                  </a:rPr>
                  <a:t>thức</a:t>
                </a:r>
                <a:r>
                  <a:rPr lang="en-US" sz="2800" dirty="0">
                    <a:cs typeface="Arial" panose="020B0604020202020204" pitchFamily="34" charset="0"/>
                  </a:rPr>
                  <a:t>: </a:t>
                </a:r>
                <a:r>
                  <a:rPr lang="en-US" sz="2800" dirty="0" err="1">
                    <a:cs typeface="Arial" panose="020B0604020202020204" pitchFamily="34" charset="0"/>
                  </a:rPr>
                  <a:t>Làm</a:t>
                </a:r>
                <a:r>
                  <a:rPr lang="en-US" sz="2800" dirty="0"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cs typeface="Arial" panose="020B0604020202020204" pitchFamily="34" charset="0"/>
                  </a:rPr>
                  <a:t>tại</a:t>
                </a:r>
                <a:r>
                  <a:rPr lang="en-US" sz="2800" dirty="0"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cs typeface="Arial" panose="020B0604020202020204" pitchFamily="34" charset="0"/>
                  </a:rPr>
                  <a:t>nhà</a:t>
                </a:r>
                <a:r>
                  <a:rPr lang="en-US" sz="2800" dirty="0"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cs typeface="Arial" panose="020B0604020202020204" pitchFamily="34" charset="0"/>
                  </a:rPr>
                  <a:t>và</a:t>
                </a:r>
                <a:r>
                  <a:rPr lang="en-US" sz="2800" dirty="0"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cs typeface="Arial" panose="020B0604020202020204" pitchFamily="34" charset="0"/>
                  </a:rPr>
                  <a:t>nộp</a:t>
                </a:r>
                <a:r>
                  <a:rPr lang="en-US" sz="2800" dirty="0"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cs typeface="Arial" panose="020B0604020202020204" pitchFamily="34" charset="0"/>
                  </a:rPr>
                  <a:t>lại</a:t>
                </a:r>
                <a:r>
                  <a:rPr lang="en-US" sz="2800" dirty="0"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cs typeface="Arial" panose="020B0604020202020204" pitchFamily="34" charset="0"/>
                  </a:rPr>
                  <a:t>trên</a:t>
                </a:r>
                <a:r>
                  <a:rPr lang="en-US" sz="2800" dirty="0"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cs typeface="Arial" panose="020B0604020202020204" pitchFamily="34" charset="0"/>
                  </a:rPr>
                  <a:t>hệ</a:t>
                </a:r>
                <a:r>
                  <a:rPr lang="en-US" sz="2800" dirty="0"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cs typeface="Arial" panose="020B0604020202020204" pitchFamily="34" charset="0"/>
                  </a:rPr>
                  <a:t>thống</a:t>
                </a:r>
                <a:r>
                  <a:rPr lang="en-US" sz="2800" dirty="0">
                    <a:cs typeface="Arial" panose="020B0604020202020204" pitchFamily="34" charset="0"/>
                  </a:rPr>
                  <a:t> </a:t>
                </a:r>
                <a:r>
                  <a:rPr lang="en-US" sz="2800" err="1">
                    <a:cs typeface="Arial" panose="020B0604020202020204" pitchFamily="34" charset="0"/>
                  </a:rPr>
                  <a:t>chấm</a:t>
                </a:r>
                <a:r>
                  <a:rPr lang="en-US" sz="2800">
                    <a:cs typeface="Arial" panose="020B0604020202020204" pitchFamily="34" charset="0"/>
                  </a:rPr>
                  <a:t> code</a:t>
                </a:r>
                <a:endParaRPr lang="en-US" sz="2800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63148F-BFB1-E17C-3CB0-ABB623571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953" r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554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75AA9-7F8E-E481-0AB0-AE8E3C5A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1A9C7E-8BF8-AACC-10A6-B4D327C1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Dãy con chung dài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B6A84B-4C1C-B240-4FDF-6BA849A7AB4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274320" algn="just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800" b="1"/>
                  <a:t>Phát biểu</a:t>
                </a:r>
                <a:r>
                  <a:rPr lang="en-US" sz="2800"/>
                  <a:t>: Cho 2 </a:t>
                </a:r>
                <a:r>
                  <a:rPr lang="en-GB" sz="2800"/>
                  <a:t>dãy ký tự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/>
                  <a:t> và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800"/>
                  <a:t>. </a:t>
                </a:r>
                <a:br>
                  <a:rPr lang="en-GB" sz="2800"/>
                </a:b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Một dãy con của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là một dãy thu được bằng cách xóa đi một số phần tử trong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GB" sz="2800"/>
                  <a:t>. Hãy tìm độ dài của dãy con chung dài nhất của 2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/>
                  <a:t> và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/>
                  <a:t>. </a:t>
                </a:r>
              </a:p>
              <a:p>
                <a:pPr marL="274320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800" b="1"/>
                  <a:t>Ví dụ</a:t>
                </a:r>
                <a:r>
                  <a:rPr lang="en-US" sz="2800"/>
                  <a:t>:</a:t>
                </a:r>
              </a:p>
              <a:p>
                <a:pPr marL="82296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="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𝑎𝑏𝑐𝑏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2600"/>
                  <a:t> và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="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𝑏𝑑𝑐𝑎𝑏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2600"/>
                  <a:t> </a:t>
                </a:r>
              </a:p>
              <a:p>
                <a:pPr marL="822960" lvl="1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600"/>
                  <a:t>Dãy con chung dài nhất của 2 dãy là dãy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𝑏𝑐𝑏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2600"/>
                  <a:t> với độ dài 3</a:t>
                </a:r>
              </a:p>
              <a:p>
                <a:pPr marL="274320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Nhận </a:t>
                </a:r>
                <a:r>
                  <a:rPr lang="en-US" dirty="0" err="1"/>
                  <a:t>xét</a:t>
                </a:r>
                <a:r>
                  <a:rPr lang="en-US" dirty="0"/>
                  <a:t>: </a:t>
                </a:r>
                <a:r>
                  <a:rPr lang="en-US" dirty="0" err="1"/>
                  <a:t>Thuật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vét</a:t>
                </a:r>
                <a:r>
                  <a:rPr lang="en-US" dirty="0"/>
                  <a:t> </a:t>
                </a:r>
                <a:r>
                  <a:rPr lang="en-US" dirty="0" err="1"/>
                  <a:t>cạn</a:t>
                </a:r>
                <a:r>
                  <a:rPr lang="en-US" dirty="0"/>
                  <a:t>, so </a:t>
                </a:r>
                <a:r>
                  <a:rPr lang="en-US" dirty="0" err="1"/>
                  <a:t>sánh</a:t>
                </a:r>
                <a:r>
                  <a:rPr lang="en-US" dirty="0"/>
                  <a:t> </a:t>
                </a:r>
                <a:r>
                  <a:rPr lang="en-US" dirty="0" err="1"/>
                  <a:t>tất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dãy</a:t>
                </a:r>
                <a:r>
                  <a:rPr lang="en-US" dirty="0"/>
                  <a:t> con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phức</a:t>
                </a:r>
                <a:r>
                  <a:rPr lang="en-US" dirty="0"/>
                  <a:t> </a:t>
                </a:r>
                <a:r>
                  <a:rPr lang="en-US" dirty="0" err="1"/>
                  <a:t>tạp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b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  <m:r>
                      <a:rPr lang="en-US" b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b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 err="1"/>
                  <a:t>Chúng</a:t>
                </a:r>
                <a:r>
                  <a:rPr lang="en-US" dirty="0"/>
                  <a:t> ta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bài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này</a:t>
                </a:r>
                <a:r>
                  <a:rPr lang="en-US" dirty="0"/>
                  <a:t> </a:t>
                </a:r>
                <a:r>
                  <a:rPr lang="en-US" dirty="0" err="1"/>
                  <a:t>nhanh</a:t>
                </a:r>
                <a:r>
                  <a:rPr lang="en-US" dirty="0"/>
                  <a:t> </a:t>
                </a:r>
                <a:r>
                  <a:rPr lang="en-US" dirty="0" err="1"/>
                  <a:t>hơn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thuật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quy</a:t>
                </a:r>
                <a:r>
                  <a:rPr lang="en-US" dirty="0"/>
                  <a:t> </a:t>
                </a:r>
                <a:r>
                  <a:rPr lang="en-US" dirty="0" err="1"/>
                  <a:t>hoạch</a:t>
                </a:r>
                <a:r>
                  <a:rPr lang="en-US" dirty="0"/>
                  <a:t> </a:t>
                </a:r>
                <a:r>
                  <a:rPr lang="en-US" dirty="0" err="1"/>
                  <a:t>động</a:t>
                </a:r>
                <a:r>
                  <a:rPr lang="en-US" dirty="0"/>
                  <a:t> hay </a:t>
                </a:r>
                <a:r>
                  <a:rPr lang="en-US" dirty="0" err="1"/>
                  <a:t>không</a:t>
                </a:r>
                <a:r>
                  <a:rPr lang="en-US" dirty="0"/>
                  <a:t>?</a:t>
                </a:r>
              </a:p>
              <a:p>
                <a:pPr marL="274320">
                  <a:spcBef>
                    <a:spcPts val="1200"/>
                  </a:spcBef>
                  <a:spcAft>
                    <a:spcPts val="1200"/>
                  </a:spcAft>
                </a:pPr>
                <a:endParaRPr lang="en-US" sz="2400"/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B6A84B-4C1C-B240-4FDF-6BA849A7A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530" t="-2360" r="-1112" b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3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75AA9-7F8E-E481-0AB0-AE8E3C5A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1A9C7E-8BF8-AACC-10A6-B4D327C1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Dãy con chung dài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B6A84B-4C1C-B240-4FDF-6BA849A7AB4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274320" algn="just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600" b="1">
                    <a:solidFill>
                      <a:schemeClr val="tx1"/>
                    </a:solidFill>
                  </a:rPr>
                  <a:t>Phát biểu</a:t>
                </a:r>
                <a:r>
                  <a:rPr lang="en-US" sz="2600">
                    <a:solidFill>
                      <a:schemeClr val="tx1"/>
                    </a:solidFill>
                  </a:rPr>
                  <a:t>: Cho 2 </a:t>
                </a:r>
                <a:r>
                  <a:rPr lang="en-GB" sz="2600">
                    <a:solidFill>
                      <a:schemeClr val="tx1"/>
                    </a:solidFill>
                  </a:rPr>
                  <a:t>dãy ký tự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>
                    <a:solidFill>
                      <a:schemeClr val="tx1"/>
                    </a:solidFill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600">
                    <a:solidFill>
                      <a:schemeClr val="tx1"/>
                    </a:solidFill>
                  </a:rPr>
                  <a:t>. </a:t>
                </a:r>
                <a:br>
                  <a:rPr lang="en-GB" sz="2600">
                    <a:solidFill>
                      <a:schemeClr val="tx1"/>
                    </a:solidFill>
                  </a:rPr>
                </a:br>
                <a:r>
                  <a:rPr lang="en-GB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Một dãy con của </a:t>
                </a:r>
                <a14:m>
                  <m:oMath xmlns:m="http://schemas.openxmlformats.org/officeDocument/2006/math">
                    <m:r>
                      <a:rPr lang="en-GB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GB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là một dãy thu được bằng cách xóa đi một số phần tử trong </a:t>
                </a:r>
                <a14:m>
                  <m:oMath xmlns:m="http://schemas.openxmlformats.org/officeDocument/2006/math">
                    <m:r>
                      <a:rPr lang="en-GB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GB" sz="2600">
                    <a:solidFill>
                      <a:schemeClr val="tx1"/>
                    </a:solidFill>
                  </a:rPr>
                  <a:t>. Hãy tìm độ dài của dãy con chung dài nhất của 2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>
                    <a:solidFill>
                      <a:schemeClr val="tx1"/>
                    </a:solidFill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>
                    <a:solidFill>
                      <a:schemeClr val="tx1"/>
                    </a:solidFill>
                  </a:rPr>
                  <a:t>. </a:t>
                </a:r>
              </a:p>
              <a:p>
                <a:pPr marL="274320" algn="just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600" b="1">
                    <a:solidFill>
                      <a:schemeClr val="tx1"/>
                    </a:solidFill>
                  </a:rPr>
                  <a:t>Xác </a:t>
                </a:r>
                <a:r>
                  <a:rPr lang="en-US" sz="2600" b="1" dirty="0" err="1">
                    <a:solidFill>
                      <a:schemeClr val="tx1"/>
                    </a:solidFill>
                  </a:rPr>
                  <a:t>định</a:t>
                </a:r>
                <a:r>
                  <a:rPr lang="en-US" sz="2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b="1" dirty="0" err="1">
                    <a:solidFill>
                      <a:schemeClr val="tx1"/>
                    </a:solidFill>
                  </a:rPr>
                  <a:t>bài</a:t>
                </a:r>
                <a:r>
                  <a:rPr lang="en-US" sz="2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b="1" dirty="0" err="1">
                    <a:solidFill>
                      <a:schemeClr val="tx1"/>
                    </a:solidFill>
                  </a:rPr>
                  <a:t>toán</a:t>
                </a:r>
                <a:r>
                  <a:rPr lang="en-US" sz="2600" b="1" dirty="0">
                    <a:solidFill>
                      <a:schemeClr val="tx1"/>
                    </a:solidFill>
                  </a:rPr>
                  <a:t> con: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Gọi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là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độ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dài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của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dãy</a:t>
                </a:r>
                <a:r>
                  <a:rPr lang="en-US" sz="2600" dirty="0">
                    <a:solidFill>
                      <a:schemeClr val="tx1"/>
                    </a:solidFill>
                  </a:rPr>
                  <a:t> con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chung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dài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nhất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của</a:t>
                </a:r>
                <a:r>
                  <a:rPr lang="en-US" sz="2600" dirty="0">
                    <a:solidFill>
                      <a:schemeClr val="tx1"/>
                    </a:solidFill>
                  </a:rPr>
                  <a:t> 2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dãy</a:t>
                </a:r>
                <a:r>
                  <a:rPr lang="en-US" sz="2600" dirty="0">
                    <a:solidFill>
                      <a:schemeClr val="tx1"/>
                    </a:solidFill>
                  </a:rPr>
                  <a:t>,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dãy</a:t>
                </a:r>
                <a:r>
                  <a:rPr lang="en-US" sz="2600" dirty="0">
                    <a:solidFill>
                      <a:schemeClr val="tx1"/>
                    </a:solidFill>
                  </a:rPr>
                  <a:t> con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của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là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với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∈{1, …,</m:t>
                    </m:r>
                    <m:r>
                      <m:rPr>
                        <m:sty m:val="p"/>
                      </m:rPr>
                      <a:rPr lang="en-US" sz="2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và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dãy</a:t>
                </a:r>
                <a:r>
                  <a:rPr lang="en-US" sz="2600" dirty="0">
                    <a:solidFill>
                      <a:schemeClr val="tx1"/>
                    </a:solidFill>
                  </a:rPr>
                  <a:t> con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của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là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2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sz="26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</a:rPr>
                  <a:t>với</a:t>
                </a:r>
                <a:r>
                  <a:rPr lang="en-US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∈{1, …, </m:t>
                    </m:r>
                    <m:r>
                      <m:rPr>
                        <m:sty m:val="p"/>
                      </m:rPr>
                      <a:rPr lang="en-US" sz="2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6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74320" algn="just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600" b="1">
                    <a:solidFill>
                      <a:schemeClr val="tx1"/>
                    </a:solidFill>
                  </a:rPr>
                  <a:t>Bài toán cơ sở (bài toán con nhỏ nhất): </a:t>
                </a:r>
              </a:p>
              <a:p>
                <a:pPr marL="274320" algn="just">
                  <a:spcBef>
                    <a:spcPts val="1200"/>
                  </a:spcBef>
                  <a:spcAft>
                    <a:spcPts val="1200"/>
                  </a:spcAft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4572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lang="en-US" sz="2600">
                  <a:solidFill>
                    <a:schemeClr val="tx1"/>
                  </a:solidFill>
                </a:endParaRPr>
              </a:p>
              <a:p>
                <a:endParaRPr lang="en-US" sz="2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B6A84B-4C1C-B240-4FDF-6BA849A7A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24" t="-2112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637C48-B0ED-5FA1-1A7D-32880EE68C5D}"/>
                  </a:ext>
                </a:extLst>
              </p:cNvPr>
              <p:cNvSpPr txBox="1"/>
              <p:nvPr/>
            </p:nvSpPr>
            <p:spPr>
              <a:xfrm>
                <a:off x="2086407" y="4539244"/>
                <a:ext cx="6096000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∈{1, …,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vi-VN" sz="2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637C48-B0ED-5FA1-1A7D-32880EE68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07" y="4539244"/>
                <a:ext cx="609600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658AAC-E747-7E32-DD39-B738B54A63CF}"/>
                  </a:ext>
                </a:extLst>
              </p:cNvPr>
              <p:cNvSpPr txBox="1"/>
              <p:nvPr/>
            </p:nvSpPr>
            <p:spPr>
              <a:xfrm>
                <a:off x="2086407" y="4999237"/>
                <a:ext cx="6292850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defTabSz="914354">
                  <a:spcBef>
                    <a:spcPts val="300"/>
                  </a:spcBef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∈{1, …,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658AAC-E747-7E32-DD39-B738B54A6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07" y="4999237"/>
                <a:ext cx="6292850" cy="530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74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75AA9-7F8E-E481-0AB0-AE8E3C5A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1A9C7E-8BF8-AACC-10A6-B4D327C1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Dãy con chung dài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B6A84B-4C1C-B240-4FDF-6BA849A7AB4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274320" algn="just"/>
                <a:r>
                  <a:rPr lang="en-US" sz="2600" b="1"/>
                  <a:t>Xác định bài toán con</a:t>
                </a:r>
                <a:r>
                  <a:rPr lang="en-US" sz="2600"/>
                  <a:t>: Gọi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/>
                  <a:t> là độ dài của dãy con chung dài nhất của 2 dãy, dãy con của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/>
                  <a:t> là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/>
                  <a:t> với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∈{1, 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/>
                  <a:t> và dãy con của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/>
                  <a:t> là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/>
                  <a:t> với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/>
                  <a:t>.</a:t>
                </a:r>
              </a:p>
              <a:p>
                <a:pPr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600" b="1"/>
                  <a:t>Bài toán cơ sở</a:t>
                </a:r>
                <a:r>
                  <a:rPr lang="en-US" sz="2600"/>
                  <a:t> (bài toán con nhỏ nhất): </a:t>
                </a:r>
              </a:p>
              <a:p>
                <a:pPr marL="228589" lvl="1"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rgbClr val="00206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600" b="1"/>
                  <a:t>Công thức quy hoạch động: 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lvl="1"/>
                <a:endParaRPr lang="en-US" sz="2200" dirty="0"/>
              </a:p>
              <a:p>
                <a:pPr marL="798513" lvl="1" indent="-173038"/>
                <a:endParaRPr lang="en-US" sz="2200" dirty="0"/>
              </a:p>
              <a:p>
                <a:pPr marL="798513" lvl="1" indent="-173038"/>
                <a:endParaRPr lang="en-US" sz="2200" dirty="0"/>
              </a:p>
              <a:p>
                <a:endParaRPr lang="en-US" sz="2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CB6A84B-4C1C-B240-4FDF-6BA849A7A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847" t="-1988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4E44A2-B806-AD94-A041-375A3ED8FF29}"/>
                  </a:ext>
                </a:extLst>
              </p:cNvPr>
              <p:cNvSpPr txBox="1"/>
              <p:nvPr/>
            </p:nvSpPr>
            <p:spPr>
              <a:xfrm>
                <a:off x="1881026" y="4394076"/>
                <a:ext cx="7835264" cy="1573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91440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𝑆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𝑖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𝑗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)=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𝑚𝑎𝑥</m:t>
                    </m:r>
                    <m:d>
                      <m:dPr>
                        <m:begChr m:val="{"/>
                        <m:endChr m:val=""/>
                        <m:ctrlPr>
                          <a:rPr lang="en-GB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sz="26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eqArr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𝑖</m:t>
                                      </m:r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−1, </m:t>
                                      </m:r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𝑗</m:t>
                                      </m:r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 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𝑛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ế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US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𝑆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−1, 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𝑗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𝑆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𝑗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−1)</m:t>
                                  </m:r>
                                </m:e>
                              </m:eqArr>
                            </m:e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r>
                  <a:rPr lang="en-GB" sz="2600" i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4E44A2-B806-AD94-A041-375A3ED8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026" y="4394076"/>
                <a:ext cx="7835264" cy="1573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1078CD-16C2-DC84-0F3A-100A21CF43B4}"/>
                  </a:ext>
                </a:extLst>
              </p:cNvPr>
              <p:cNvSpPr txBox="1"/>
              <p:nvPr/>
            </p:nvSpPr>
            <p:spPr>
              <a:xfrm>
                <a:off x="4823297" y="2544306"/>
                <a:ext cx="6318837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470150" lvl="1" indent="0">
                  <a:lnSpc>
                    <a:spcPct val="150000"/>
                  </a:lnSpc>
                  <a:spcBef>
                    <a:spcPts val="1800"/>
                  </a:spcBef>
                  <a:spcAft>
                    <a:spcPts val="1200"/>
                  </a:spcAft>
                  <a:buClr>
                    <a:srgbClr val="002060"/>
                  </a:buClr>
                  <a:buSzPct val="11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∈{1, …,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/>
              </a:p>
              <a:p>
                <a:pPr marL="2470150" lvl="1" indent="0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rgbClr val="002060"/>
                  </a:buClr>
                  <a:buSzPct val="11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∈{1, …,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1078CD-16C2-DC84-0F3A-100A21CF4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297" y="2544306"/>
                <a:ext cx="6318837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242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75AA9-7F8E-E481-0AB0-AE8E3C5A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1A9C7E-8BF8-AACC-10A6-B4D327C1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Dãy con chung dài nhất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6A84B-4C1C-B240-4FDF-6BA849A7AB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600">
                <a:solidFill>
                  <a:schemeClr val="tx1"/>
                </a:solidFill>
              </a:rPr>
              <a:t>Công thức quy hoạch động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E6C3D1-7BAC-6093-8F8E-20329F442D8E}"/>
                  </a:ext>
                </a:extLst>
              </p:cNvPr>
              <p:cNvSpPr txBox="1"/>
              <p:nvPr/>
            </p:nvSpPr>
            <p:spPr>
              <a:xfrm>
                <a:off x="32987" y="2407278"/>
                <a:ext cx="6930466" cy="1345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914400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𝑆</m:t>
                    </m:r>
                    <m:r>
                      <a:rPr lang="en-US" sz="2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𝑖</m:t>
                    </m:r>
                    <m:r>
                      <a:rPr lang="en-US" sz="2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en-US" sz="2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𝑗</m:t>
                    </m:r>
                    <m:r>
                      <a:rPr lang="en-US" sz="2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)=</m:t>
                    </m:r>
                    <m:r>
                      <a:rPr lang="en-US" sz="2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𝑚𝑎𝑥</m:t>
                    </m:r>
                    <m:d>
                      <m:dPr>
                        <m:begChr m:val="{"/>
                        <m:endChr m:val=""/>
                        <m:ctrlPr>
                          <a:rPr lang="en-GB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2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sz="22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eqArr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𝑖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−1, 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𝑗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 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𝑛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ế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𝑆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(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−1, 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𝑆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(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, 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−1)</m:t>
                                  </m:r>
                                </m:e>
                              </m:eqArr>
                            </m:e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r>
                  <a:rPr lang="en-GB" sz="2400" i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E6C3D1-7BAC-6093-8F8E-20329F442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7" y="2407278"/>
                <a:ext cx="6930466" cy="13459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1330EF-25FE-282C-C446-82816E872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350822"/>
              </p:ext>
            </p:extLst>
          </p:nvPr>
        </p:nvGraphicFramePr>
        <p:xfrm>
          <a:off x="6834356" y="3679505"/>
          <a:ext cx="479986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9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9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9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9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9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E13C7BE-B68F-9C94-16F2-FB802CF0D415}"/>
              </a:ext>
            </a:extLst>
          </p:cNvPr>
          <p:cNvSpPr txBox="1"/>
          <p:nvPr/>
        </p:nvSpPr>
        <p:spPr>
          <a:xfrm>
            <a:off x="6834359" y="3298257"/>
            <a:ext cx="47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>
                <a:solidFill>
                  <a:schemeClr val="accent4">
                    <a:lumMod val="60000"/>
                    <a:lumOff val="40000"/>
                  </a:schemeClr>
                </a:solidFill>
              </a:rPr>
              <a:t> 1     2      3      4      5     6    7      </a:t>
            </a:r>
            <a:r>
              <a:rPr lang="en-GB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8      9     10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50318EB-0C88-8672-5717-FA491D0DA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013011"/>
              </p:ext>
            </p:extLst>
          </p:nvPr>
        </p:nvGraphicFramePr>
        <p:xfrm>
          <a:off x="6364282" y="3701340"/>
          <a:ext cx="45571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4083174-CEAD-3CC9-05B0-84D5E0D0C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465225"/>
              </p:ext>
            </p:extLst>
          </p:nvPr>
        </p:nvGraphicFramePr>
        <p:xfrm>
          <a:off x="7027807" y="1967991"/>
          <a:ext cx="35913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0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721816E-07D2-D16E-5046-E308C60AC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561876"/>
              </p:ext>
            </p:extLst>
          </p:nvPr>
        </p:nvGraphicFramePr>
        <p:xfrm>
          <a:off x="7008734" y="2661473"/>
          <a:ext cx="45964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9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9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93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99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96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0F775F-1826-73D4-D576-72398546EFE8}"/>
                  </a:ext>
                </a:extLst>
              </p:cNvPr>
              <p:cNvSpPr txBox="1"/>
              <p:nvPr/>
            </p:nvSpPr>
            <p:spPr>
              <a:xfrm>
                <a:off x="6487747" y="1895983"/>
                <a:ext cx="324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GB" sz="2400" b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0F775F-1826-73D4-D576-72398546E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47" y="1895983"/>
                <a:ext cx="324036" cy="461665"/>
              </a:xfrm>
              <a:prstGeom prst="rect">
                <a:avLst/>
              </a:prstGeom>
              <a:blipFill>
                <a:blip r:embed="rId3"/>
                <a:stretch>
                  <a:fillRect l="-3774" r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1AFE3E-1714-7D0A-EDBE-8F2B549B2222}"/>
                  </a:ext>
                </a:extLst>
              </p:cNvPr>
              <p:cNvSpPr txBox="1"/>
              <p:nvPr/>
            </p:nvSpPr>
            <p:spPr>
              <a:xfrm>
                <a:off x="6487747" y="2610673"/>
                <a:ext cx="324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GB" sz="2400" b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1AFE3E-1714-7D0A-EDBE-8F2B549B2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47" y="2610673"/>
                <a:ext cx="324036" cy="461665"/>
              </a:xfrm>
              <a:prstGeom prst="rect">
                <a:avLst/>
              </a:prstGeom>
              <a:blipFill>
                <a:blip r:embed="rId4"/>
                <a:stretch>
                  <a:fillRect l="-3774" r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96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9AC957-6C99-0471-96F1-B597BBD7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31C1DE-4C4C-97B9-B323-C8F31326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dụ: </a:t>
            </a:r>
            <a:r>
              <a:rPr lang="en-US" b="1"/>
              <a:t>Dãy con chung dài nhất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36F343-D43A-38DF-C3E3-B40AC39E5DB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274320" algn="just"/>
                <a:r>
                  <a:rPr lang="en-US" sz="2600" b="1"/>
                  <a:t>Xác định bài toán con</a:t>
                </a:r>
                <a:r>
                  <a:rPr lang="en-US" sz="2600"/>
                  <a:t>: Gọi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/>
                  <a:t> là độ dài của dãy con chung dài nhất của 2 dãy, dãy con của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/>
                  <a:t> là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/>
                  <a:t> với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∈{1, 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/>
                  <a:t> và dãy con của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/>
                  <a:t> là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/>
                  <a:t> với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∈{1, …,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600" b="1"/>
                  <a:t>Bài toán cơ sở</a:t>
                </a:r>
                <a:r>
                  <a:rPr lang="en-US" sz="2600"/>
                  <a:t> (bài toán con nhỏ nhất): </a:t>
                </a:r>
              </a:p>
              <a:p>
                <a:pPr marL="228589" lvl="1"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rgbClr val="00206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2600" b="1"/>
                  <a:t>Công thức quy hoạch động: 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r>
                  <a:rPr lang="en-US" sz="2800" b="1" dirty="0"/>
                  <a:t>Độ </a:t>
                </a:r>
                <a:r>
                  <a:rPr lang="en-US" sz="2800" b="1" dirty="0" err="1"/>
                  <a:t>phức</a:t>
                </a:r>
                <a:r>
                  <a:rPr lang="en-US" sz="2800" b="1" dirty="0"/>
                  <a:t> </a:t>
                </a:r>
                <a:r>
                  <a:rPr lang="en-US" sz="2800" b="1" dirty="0" err="1"/>
                  <a:t>thuật</a:t>
                </a:r>
                <a:r>
                  <a:rPr lang="en-US" sz="2800" b="1" dirty="0"/>
                  <a:t> </a:t>
                </a:r>
                <a:r>
                  <a:rPr lang="en-US" sz="2800" b="1" dirty="0" err="1"/>
                  <a:t>toán</a:t>
                </a:r>
                <a:r>
                  <a:rPr lang="en-US" sz="2800" b="1" dirty="0"/>
                  <a:t>: </a:t>
                </a:r>
                <a14:m>
                  <m:oMath xmlns:m="http://schemas.openxmlformats.org/officeDocument/2006/math">
                    <m:r>
                      <a:rPr lang="en-US" sz="2800" b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36F343-D43A-38DF-C3E3-B40AC39E5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953" t="-1988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89DD8D-F266-CDEC-9527-8537ED91AF5F}"/>
                  </a:ext>
                </a:extLst>
              </p:cNvPr>
              <p:cNvSpPr txBox="1"/>
              <p:nvPr/>
            </p:nvSpPr>
            <p:spPr>
              <a:xfrm>
                <a:off x="3085007" y="3592765"/>
                <a:ext cx="7835264" cy="1573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91440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𝑆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(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𝑖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,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𝑗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)=</m:t>
                    </m:r>
                    <m:r>
                      <a:rPr lang="en-US" sz="2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Symbol"/>
                      </a:rPr>
                      <m:t>𝑚𝑎𝑥</m:t>
                    </m:r>
                    <m:d>
                      <m:dPr>
                        <m:begChr m:val="{"/>
                        <m:endChr m:val=""/>
                        <m:ctrlPr>
                          <a:rPr lang="en-GB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sz="26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eqArr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𝑖</m:t>
                                      </m:r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−1, </m:t>
                                      </m:r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𝑗</m:t>
                                      </m:r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 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𝑛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ế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US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𝑆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−1, 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𝑗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𝑆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𝑖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𝑗</m:t>
                                  </m:r>
                                  <m:r>
                                    <a:rPr lang="en-US" sz="2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−1)</m:t>
                                  </m:r>
                                </m:e>
                              </m:eqArr>
                            </m:e>
                          </m:mr>
                          <m:mr>
                            <m:e/>
                          </m:mr>
                        </m:m>
                      </m:e>
                    </m:d>
                  </m:oMath>
                </a14:m>
                <a:r>
                  <a:rPr lang="en-GB" sz="2600" i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89DD8D-F266-CDEC-9527-8537ED91A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07" y="3592765"/>
                <a:ext cx="7835264" cy="1573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28E8E9-ECFE-53D3-51B5-1A23A509C6E2}"/>
                  </a:ext>
                </a:extLst>
              </p:cNvPr>
              <p:cNvSpPr txBox="1"/>
              <p:nvPr/>
            </p:nvSpPr>
            <p:spPr>
              <a:xfrm>
                <a:off x="4615820" y="2115327"/>
                <a:ext cx="6318837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470150" lvl="1" indent="0">
                  <a:lnSpc>
                    <a:spcPct val="150000"/>
                  </a:lnSpc>
                  <a:spcBef>
                    <a:spcPts val="1800"/>
                  </a:spcBef>
                  <a:spcAft>
                    <a:spcPts val="1200"/>
                  </a:spcAft>
                  <a:buClr>
                    <a:srgbClr val="002060"/>
                  </a:buClr>
                  <a:buSzPct val="11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∈{1, …,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/>
              </a:p>
              <a:p>
                <a:pPr marL="2470150" lvl="1" indent="0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rgbClr val="002060"/>
                  </a:buClr>
                  <a:buSzPct val="11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∈{1, …,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28E8E9-ECFE-53D3-51B5-1A23A509C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820" y="2115327"/>
                <a:ext cx="6318837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86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57160-96EA-907A-6F08-942BB699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CF90E-D487-C02E-6786-9F55648A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tập: Dãy con tăng chặt dài nhất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0073D64-A6CA-CC64-B38C-461D2FFFF5F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274320" algn="just">
                  <a:lnSpc>
                    <a:spcPct val="150000"/>
                  </a:lnSpc>
                </a:pPr>
                <a:r>
                  <a:rPr lang="en-US" b="1" dirty="0">
                    <a:cs typeface="Arial" panose="020B0604020202020204" pitchFamily="34" charset="0"/>
                  </a:rPr>
                  <a:t>Đề </a:t>
                </a:r>
                <a:r>
                  <a:rPr lang="en-US" b="1" err="1">
                    <a:cs typeface="Arial" panose="020B0604020202020204" pitchFamily="34" charset="0"/>
                  </a:rPr>
                  <a:t>bài</a:t>
                </a:r>
                <a:r>
                  <a:rPr lang="en-US"/>
                  <a:t>: 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Cho dãy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GB" sz="280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GB" sz="280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. . ., 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𝑎𝑛</m:t>
                    </m:r>
                    <m:r>
                      <a:rPr lang="en-GB" sz="2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sz="2800" i="1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Một dãy con của dãy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là một dãy thu </a:t>
                </a:r>
                <a:r>
                  <a:rPr lang="vi-VN" sz="2800">
                    <a:latin typeface="Arial" panose="020B0604020202020204" pitchFamily="34" charset="0"/>
                    <a:cs typeface="Arial" panose="020B0604020202020204" pitchFamily="34" charset="0"/>
                  </a:rPr>
                  <a:t>được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bằng cách loại bỏ một số phần tử khỏi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b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Tìm độ dài của dãy con của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là một cấp số cộng với b</a:t>
                </a:r>
                <a:r>
                  <a:rPr lang="vi-VN" sz="2800">
                    <a:latin typeface="Arial" panose="020B0604020202020204" pitchFamily="34" charset="0"/>
                    <a:cs typeface="Arial" panose="020B0604020202020204" pitchFamily="34" charset="0"/>
                  </a:rPr>
                  <a:t>ước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nhảy bằng 1 và có </a:t>
                </a:r>
                <a:r>
                  <a:rPr lang="vi-VN" sz="2800">
                    <a:latin typeface="Arial" panose="020B0604020202020204" pitchFamily="34" charset="0"/>
                    <a:cs typeface="Arial" panose="020B0604020202020204" pitchFamily="34" charset="0"/>
                  </a:rPr>
                  <a:t>độ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 dài lớn nhất.</a:t>
                </a:r>
              </a:p>
              <a:p>
                <a:pPr marL="0" indent="0" algn="just">
                  <a:buNone/>
                </a:pPr>
                <a:endParaRPr lang="en-US" sz="2600">
                  <a:cs typeface="Arial" panose="020B0604020202020204" pitchFamily="34" charset="0"/>
                </a:endParaRPr>
              </a:p>
              <a:p>
                <a:pPr algn="just"/>
                <a:r>
                  <a:rPr lang="en-US" b="1">
                    <a:cs typeface="Arial" panose="020B0604020202020204" pitchFamily="34" charset="0"/>
                  </a:rPr>
                  <a:t>Hình </a:t>
                </a:r>
                <a:r>
                  <a:rPr lang="en-US" b="1" dirty="0" err="1">
                    <a:cs typeface="Arial" panose="020B0604020202020204" pitchFamily="34" charset="0"/>
                  </a:rPr>
                  <a:t>thức</a:t>
                </a:r>
                <a:r>
                  <a:rPr lang="en-US" dirty="0">
                    <a:cs typeface="Arial" panose="020B0604020202020204" pitchFamily="34" charset="0"/>
                  </a:rPr>
                  <a:t>: </a:t>
                </a:r>
                <a:r>
                  <a:rPr lang="en-US" dirty="0" err="1">
                    <a:cs typeface="Arial" panose="020B0604020202020204" pitchFamily="34" charset="0"/>
                  </a:rPr>
                  <a:t>Làm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cs typeface="Arial" panose="020B0604020202020204" pitchFamily="34" charset="0"/>
                  </a:rPr>
                  <a:t>tại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cs typeface="Arial" panose="020B0604020202020204" pitchFamily="34" charset="0"/>
                  </a:rPr>
                  <a:t>nhà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cs typeface="Arial" panose="020B0604020202020204" pitchFamily="34" charset="0"/>
                  </a:rPr>
                  <a:t>và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cs typeface="Arial" panose="020B0604020202020204" pitchFamily="34" charset="0"/>
                  </a:rPr>
                  <a:t>nộp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cs typeface="Arial" panose="020B0604020202020204" pitchFamily="34" charset="0"/>
                  </a:rPr>
                  <a:t>lại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cs typeface="Arial" panose="020B0604020202020204" pitchFamily="34" charset="0"/>
                  </a:rPr>
                  <a:t>trên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cs typeface="Arial" panose="020B0604020202020204" pitchFamily="34" charset="0"/>
                  </a:rPr>
                  <a:t>hệ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cs typeface="Arial" panose="020B0604020202020204" pitchFamily="34" charset="0"/>
                  </a:rPr>
                  <a:t>thống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:r>
                  <a:rPr lang="en-US" err="1">
                    <a:cs typeface="Arial" panose="020B0604020202020204" pitchFamily="34" charset="0"/>
                  </a:rPr>
                  <a:t>chấm</a:t>
                </a:r>
                <a:r>
                  <a:rPr lang="en-US">
                    <a:cs typeface="Arial" panose="020B0604020202020204" pitchFamily="34" charset="0"/>
                  </a:rPr>
                  <a:t> code</a:t>
                </a:r>
                <a:endParaRPr lang="en-US" dirty="0"/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0073D64-A6CA-CC64-B38C-461D2FFFF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953" r="-1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0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333247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Cấu trúc dữ liệu và Thuật toán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/>
              <a:t>Sơ đồ thuật toán quy hoạch động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39C6CB-C661-392C-B92D-3DFEBD5A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68FE07-5CFD-A3F4-16FA-08474A94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CF274-F9C6-FC7A-8408-78B5871A6A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7748546" cy="4909124"/>
          </a:xfrm>
        </p:spPr>
        <p:txBody>
          <a:bodyPr/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200"/>
              <a:t>Thuật toán quy hoạch động (Dynamic programming algorithm) được phát minh bởi Bellman trong thế chiến </a:t>
            </a:r>
            <a:r>
              <a:rPr lang="vi-VN" sz="2200"/>
              <a:t>thứ</a:t>
            </a:r>
            <a:r>
              <a:rPr lang="en-US" sz="2200"/>
              <a:t> 2. Tên đầu tiên của thuật toán này là multi-stage decision process (ra quyết định qua nhiều giai đoạn)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2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Thuật </a:t>
            </a:r>
            <a:r>
              <a:rPr lang="en-US" sz="2200"/>
              <a:t>toán quy hoạch động là một kỹ thuật mạnh</a:t>
            </a:r>
            <a:r>
              <a:rPr lang="en-US" sz="2200">
                <a:solidFill>
                  <a:schemeClr val="accent4"/>
                </a:solidFill>
              </a:rPr>
              <a:t> </a:t>
            </a:r>
            <a:r>
              <a:rPr lang="en-US" sz="2200"/>
              <a:t>để giải các bài toán tối ưu bằng cách chia chúng thành các bài toán nhỏ hơn và giải các bài toán con một lần duy nhất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200"/>
              <a:t>Thuật toán quy hoạch động có nhiều điểm giống với Thuật toán quay lui (backtracking) và Thuật toán chia để trị (divide conquer)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021BC7-7884-75F3-9951-DAE90A697B64}"/>
              </a:ext>
            </a:extLst>
          </p:cNvPr>
          <p:cNvGrpSpPr/>
          <p:nvPr/>
        </p:nvGrpSpPr>
        <p:grpSpPr>
          <a:xfrm>
            <a:off x="8309042" y="1775650"/>
            <a:ext cx="3394146" cy="2563967"/>
            <a:chOff x="3187513" y="1133432"/>
            <a:chExt cx="5719987" cy="3960510"/>
          </a:xfrm>
          <a:solidFill>
            <a:schemeClr val="accent6">
              <a:lumMod val="85000"/>
              <a:lumOff val="15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A94058-4053-8442-E47B-50DD9895615B}"/>
                </a:ext>
              </a:extLst>
            </p:cNvPr>
            <p:cNvSpPr/>
            <p:nvPr/>
          </p:nvSpPr>
          <p:spPr>
            <a:xfrm>
              <a:off x="5791962" y="1133432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DD5EC59-D466-1BC5-4E5C-425E6823FE42}"/>
                </a:ext>
              </a:extLst>
            </p:cNvPr>
            <p:cNvSpPr/>
            <p:nvPr/>
          </p:nvSpPr>
          <p:spPr>
            <a:xfrm>
              <a:off x="3813637" y="2836062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AB6E74-6146-0F44-75AA-4BEEEBD3AD23}"/>
                </a:ext>
              </a:extLst>
            </p:cNvPr>
            <p:cNvSpPr/>
            <p:nvPr/>
          </p:nvSpPr>
          <p:spPr>
            <a:xfrm>
              <a:off x="5791962" y="2844688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BE96CF-FB17-BCEE-6C1C-64541C521AD3}"/>
                </a:ext>
              </a:extLst>
            </p:cNvPr>
            <p:cNvSpPr/>
            <p:nvPr/>
          </p:nvSpPr>
          <p:spPr>
            <a:xfrm>
              <a:off x="7836424" y="2836061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47F0B1-BCE1-2D18-92A9-249DD2020E24}"/>
                </a:ext>
              </a:extLst>
            </p:cNvPr>
            <p:cNvSpPr/>
            <p:nvPr/>
          </p:nvSpPr>
          <p:spPr>
            <a:xfrm>
              <a:off x="3187513" y="4664862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C83313-DD8E-CD52-90E0-E5ADD518C632}"/>
                </a:ext>
              </a:extLst>
            </p:cNvPr>
            <p:cNvSpPr/>
            <p:nvPr/>
          </p:nvSpPr>
          <p:spPr>
            <a:xfrm>
              <a:off x="4421090" y="4673954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1811CE-745E-6D24-D1FD-AB7C878EB283}"/>
                </a:ext>
              </a:extLst>
            </p:cNvPr>
            <p:cNvSpPr/>
            <p:nvPr/>
          </p:nvSpPr>
          <p:spPr>
            <a:xfrm>
              <a:off x="5204503" y="4674419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389FD5-2A0A-8AAB-7C3A-F025D4605153}"/>
                </a:ext>
              </a:extLst>
            </p:cNvPr>
            <p:cNvSpPr/>
            <p:nvPr/>
          </p:nvSpPr>
          <p:spPr>
            <a:xfrm>
              <a:off x="6465992" y="4674419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FA6F3F-790F-9586-41B8-5C3BC7FB5EC3}"/>
                </a:ext>
              </a:extLst>
            </p:cNvPr>
            <p:cNvSpPr/>
            <p:nvPr/>
          </p:nvSpPr>
          <p:spPr>
            <a:xfrm>
              <a:off x="7258771" y="4674419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9EEDD-3AB4-B639-5241-08604FD27CFD}"/>
                </a:ext>
              </a:extLst>
            </p:cNvPr>
            <p:cNvSpPr/>
            <p:nvPr/>
          </p:nvSpPr>
          <p:spPr>
            <a:xfrm>
              <a:off x="8488443" y="4674885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CE69E84-F457-A2E0-932A-4D0FED68442B}"/>
                </a:ext>
              </a:extLst>
            </p:cNvPr>
            <p:cNvCxnSpPr>
              <a:stCxn id="7" idx="7"/>
              <a:endCxn id="6" idx="3"/>
            </p:cNvCxnSpPr>
            <p:nvPr/>
          </p:nvCxnSpPr>
          <p:spPr>
            <a:xfrm flipV="1">
              <a:off x="4171325" y="1491120"/>
              <a:ext cx="1682006" cy="1406311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06D18F9-FDA3-BED3-A386-FFC5B9B14E16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6001491" y="1552489"/>
              <a:ext cx="0" cy="1292199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1F0BC2A-9891-4252-1926-3B48B61FAE0A}"/>
                </a:ext>
              </a:extLst>
            </p:cNvPr>
            <p:cNvCxnSpPr>
              <a:cxnSpLocks/>
              <a:stCxn id="9" idx="1"/>
              <a:endCxn id="6" idx="5"/>
            </p:cNvCxnSpPr>
            <p:nvPr/>
          </p:nvCxnSpPr>
          <p:spPr>
            <a:xfrm flipH="1" flipV="1">
              <a:off x="6149650" y="1491120"/>
              <a:ext cx="1748143" cy="1406310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1091FB7-DB0F-2E1F-90A7-8CE1CF684522}"/>
                </a:ext>
              </a:extLst>
            </p:cNvPr>
            <p:cNvCxnSpPr>
              <a:cxnSpLocks/>
              <a:stCxn id="10" idx="0"/>
              <a:endCxn id="7" idx="3"/>
            </p:cNvCxnSpPr>
            <p:nvPr/>
          </p:nvCxnSpPr>
          <p:spPr>
            <a:xfrm flipV="1">
              <a:off x="3397042" y="3193750"/>
              <a:ext cx="477963" cy="1471112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E50F12-0271-B953-7121-897CBC67BB4D}"/>
                </a:ext>
              </a:extLst>
            </p:cNvPr>
            <p:cNvCxnSpPr>
              <a:cxnSpLocks/>
              <a:stCxn id="10" idx="7"/>
              <a:endCxn id="8" idx="2"/>
            </p:cNvCxnSpPr>
            <p:nvPr/>
          </p:nvCxnSpPr>
          <p:spPr>
            <a:xfrm flipV="1">
              <a:off x="3545201" y="3054217"/>
              <a:ext cx="2246761" cy="1672014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9DB9E0-7918-FD7A-CF33-134787F58B6E}"/>
                </a:ext>
              </a:extLst>
            </p:cNvPr>
            <p:cNvCxnSpPr>
              <a:cxnSpLocks/>
              <a:stCxn id="11" idx="1"/>
              <a:endCxn id="7" idx="4"/>
            </p:cNvCxnSpPr>
            <p:nvPr/>
          </p:nvCxnSpPr>
          <p:spPr>
            <a:xfrm flipH="1" flipV="1">
              <a:off x="4023166" y="3255119"/>
              <a:ext cx="459293" cy="1480204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B0FE98-1300-DD7B-241E-C38175302C20}"/>
                </a:ext>
              </a:extLst>
            </p:cNvPr>
            <p:cNvCxnSpPr>
              <a:cxnSpLocks/>
              <a:stCxn id="11" idx="0"/>
              <a:endCxn id="8" idx="3"/>
            </p:cNvCxnSpPr>
            <p:nvPr/>
          </p:nvCxnSpPr>
          <p:spPr>
            <a:xfrm flipV="1">
              <a:off x="4630619" y="3202376"/>
              <a:ext cx="1222712" cy="1471578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4574572-869B-6CCA-2C9E-1837E662F127}"/>
                </a:ext>
              </a:extLst>
            </p:cNvPr>
            <p:cNvCxnSpPr>
              <a:cxnSpLocks/>
              <a:stCxn id="12" idx="1"/>
              <a:endCxn id="7" idx="5"/>
            </p:cNvCxnSpPr>
            <p:nvPr/>
          </p:nvCxnSpPr>
          <p:spPr>
            <a:xfrm flipH="1" flipV="1">
              <a:off x="4171325" y="3193750"/>
              <a:ext cx="1094547" cy="1542039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00186FE-D3FE-6B3C-BD27-A77EE70D72C2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225526" y="2983291"/>
              <a:ext cx="4324286" cy="1752963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ECA4DE-24A9-66DD-9AB1-1F8978978800}"/>
                </a:ext>
              </a:extLst>
            </p:cNvPr>
            <p:cNvCxnSpPr>
              <a:cxnSpLocks/>
              <a:stCxn id="12" idx="0"/>
              <a:endCxn id="8" idx="4"/>
            </p:cNvCxnSpPr>
            <p:nvPr/>
          </p:nvCxnSpPr>
          <p:spPr>
            <a:xfrm flipV="1">
              <a:off x="5414032" y="3263745"/>
              <a:ext cx="587459" cy="1410674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9FF7DF-613A-E0AB-8644-2E7A658BB85C}"/>
                </a:ext>
              </a:extLst>
            </p:cNvPr>
            <p:cNvCxnSpPr>
              <a:cxnSpLocks/>
              <a:stCxn id="11" idx="7"/>
              <a:endCxn id="9" idx="2"/>
            </p:cNvCxnSpPr>
            <p:nvPr/>
          </p:nvCxnSpPr>
          <p:spPr>
            <a:xfrm flipV="1">
              <a:off x="4778778" y="3045590"/>
              <a:ext cx="3057646" cy="1689733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63AAE28-2298-FA4C-B60E-A5D75F0F26DC}"/>
                </a:ext>
              </a:extLst>
            </p:cNvPr>
            <p:cNvCxnSpPr>
              <a:cxnSpLocks/>
              <a:stCxn id="15" idx="0"/>
              <a:endCxn id="9" idx="5"/>
            </p:cNvCxnSpPr>
            <p:nvPr/>
          </p:nvCxnSpPr>
          <p:spPr>
            <a:xfrm flipH="1" flipV="1">
              <a:off x="8194112" y="3193749"/>
              <a:ext cx="503860" cy="1481136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EE9584-774E-3C50-324C-A42AC1E3BAD7}"/>
                </a:ext>
              </a:extLst>
            </p:cNvPr>
            <p:cNvCxnSpPr>
              <a:cxnSpLocks/>
              <a:stCxn id="14" idx="7"/>
              <a:endCxn id="9" idx="4"/>
            </p:cNvCxnSpPr>
            <p:nvPr/>
          </p:nvCxnSpPr>
          <p:spPr>
            <a:xfrm flipV="1">
              <a:off x="7616459" y="3255118"/>
              <a:ext cx="429494" cy="1480670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488146-564D-5C30-FBBF-A627676B2195}"/>
                </a:ext>
              </a:extLst>
            </p:cNvPr>
            <p:cNvCxnSpPr>
              <a:cxnSpLocks/>
              <a:stCxn id="13" idx="7"/>
              <a:endCxn id="9" idx="3"/>
            </p:cNvCxnSpPr>
            <p:nvPr/>
          </p:nvCxnSpPr>
          <p:spPr>
            <a:xfrm flipV="1">
              <a:off x="6823680" y="3193749"/>
              <a:ext cx="1074113" cy="1542039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71E94D8-0577-4582-0CA3-FE59C5E32C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7827" y="3146271"/>
              <a:ext cx="1318650" cy="1768362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3BDFB5-81BA-CCBB-D99F-24F6C5BD442D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6088849" y="3255118"/>
              <a:ext cx="438512" cy="1480670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83680C-906F-600C-BF58-3F148731C76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6203851" y="2991451"/>
              <a:ext cx="2345961" cy="1744803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02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39C6CB-C661-392C-B92D-3DFEBD5A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68FE07-5CFD-A3F4-16FA-08474A94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thuật toán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CF274-F9C6-FC7A-8408-78B5871A6A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7896152" cy="4909124"/>
          </a:xfrm>
        </p:spPr>
        <p:txBody>
          <a:bodyPr/>
          <a:lstStyle/>
          <a:p>
            <a:pPr marL="274320" lvl="1" algn="just">
              <a:lnSpc>
                <a:spcPts val="288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GB" sz="2200" b="1">
                <a:latin typeface="Arial" panose="020B0604020202020204" pitchFamily="34" charset="0"/>
                <a:cs typeface="Arial" panose="020B0604020202020204" pitchFamily="34" charset="0"/>
              </a:rPr>
              <a:t>CHIA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 bài toán xuất phát thành các bài toán con không nhất thiết 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 lập với nhau</a:t>
            </a:r>
          </a:p>
          <a:p>
            <a:pPr marL="274320" lvl="1" algn="just">
              <a:lnSpc>
                <a:spcPts val="2880"/>
              </a:lnSpc>
              <a:spcBef>
                <a:spcPts val="180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r>
              <a:rPr lang="en-GB" sz="2200" b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 các bài toán con từ nhỏ 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 lớn, lời giải 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u trữ lại vào bộ nhớ (để đảm bảo mỗi bài toán chỉ giải đúng 1 lần)</a:t>
            </a:r>
          </a:p>
          <a:p>
            <a:pPr marL="457200" lvl="2" indent="-182880" algn="just">
              <a:buClr>
                <a:srgbClr val="002060"/>
              </a:buClr>
              <a:buSzPct val="120000"/>
              <a:buFont typeface="Arial" panose="020B0604020202020204" pitchFamily="34" charset="0"/>
              <a:buChar char="•"/>
            </a:pP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Bài toán con nhỏ nhất phải 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 giải 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một 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cách </a:t>
            </a:r>
            <a:b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trực tiếp, đơn giản</a:t>
            </a:r>
          </a:p>
          <a:p>
            <a:pPr marL="274320" lvl="1" algn="just">
              <a:spcBef>
                <a:spcPts val="1800"/>
              </a:spcBef>
              <a:buSzPct val="110000"/>
              <a:buFont typeface="Wingdings" panose="05000000000000000000" pitchFamily="2" charset="2"/>
              <a:buChar char="§"/>
            </a:pPr>
            <a:r>
              <a:rPr lang="en-GB" sz="2200" b="1">
                <a:latin typeface="Arial" panose="020B0604020202020204" pitchFamily="34" charset="0"/>
                <a:cs typeface="Arial" panose="020B0604020202020204" pitchFamily="34" charset="0"/>
              </a:rPr>
              <a:t>KẾT HỢP 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lời giải của bài toán lớn h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n từ lời giải 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 có của các bài toán con nhỏ h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n (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cần 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sử dụng cộng thức truy hồi)</a:t>
            </a:r>
          </a:p>
          <a:p>
            <a:pPr marL="457200" lvl="2" indent="-182880" algn="just">
              <a:spcBef>
                <a:spcPts val="600"/>
              </a:spcBef>
              <a:buClr>
                <a:srgbClr val="002060"/>
              </a:buClr>
              <a:buSzPct val="120000"/>
              <a:buFont typeface="Arial" panose="020B0604020202020204" pitchFamily="34" charset="0"/>
              <a:buChar char="•"/>
            </a:pP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Số l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ượn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g bài toán con cần 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 bị chặn bởi một hàm 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a thức của kích th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 dữ liệu </a:t>
            </a:r>
            <a:r>
              <a:rPr lang="vi-VN" sz="220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 vào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021BC7-7884-75F3-9951-DAE90A697B64}"/>
              </a:ext>
            </a:extLst>
          </p:cNvPr>
          <p:cNvGrpSpPr/>
          <p:nvPr/>
        </p:nvGrpSpPr>
        <p:grpSpPr>
          <a:xfrm>
            <a:off x="8309042" y="1775650"/>
            <a:ext cx="3394146" cy="2563967"/>
            <a:chOff x="3187513" y="1133432"/>
            <a:chExt cx="5719987" cy="3960510"/>
          </a:xfrm>
          <a:solidFill>
            <a:schemeClr val="accent6">
              <a:lumMod val="85000"/>
              <a:lumOff val="15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A94058-4053-8442-E47B-50DD9895615B}"/>
                </a:ext>
              </a:extLst>
            </p:cNvPr>
            <p:cNvSpPr/>
            <p:nvPr/>
          </p:nvSpPr>
          <p:spPr>
            <a:xfrm>
              <a:off x="5791962" y="1133432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DD5EC59-D466-1BC5-4E5C-425E6823FE42}"/>
                </a:ext>
              </a:extLst>
            </p:cNvPr>
            <p:cNvSpPr/>
            <p:nvPr/>
          </p:nvSpPr>
          <p:spPr>
            <a:xfrm>
              <a:off x="3813637" y="2836062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AB6E74-6146-0F44-75AA-4BEEEBD3AD23}"/>
                </a:ext>
              </a:extLst>
            </p:cNvPr>
            <p:cNvSpPr/>
            <p:nvPr/>
          </p:nvSpPr>
          <p:spPr>
            <a:xfrm>
              <a:off x="5791962" y="2844688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BE96CF-FB17-BCEE-6C1C-64541C521AD3}"/>
                </a:ext>
              </a:extLst>
            </p:cNvPr>
            <p:cNvSpPr/>
            <p:nvPr/>
          </p:nvSpPr>
          <p:spPr>
            <a:xfrm>
              <a:off x="7836424" y="2836061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47F0B1-BCE1-2D18-92A9-249DD2020E24}"/>
                </a:ext>
              </a:extLst>
            </p:cNvPr>
            <p:cNvSpPr/>
            <p:nvPr/>
          </p:nvSpPr>
          <p:spPr>
            <a:xfrm>
              <a:off x="3187513" y="4664862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C83313-DD8E-CD52-90E0-E5ADD518C632}"/>
                </a:ext>
              </a:extLst>
            </p:cNvPr>
            <p:cNvSpPr/>
            <p:nvPr/>
          </p:nvSpPr>
          <p:spPr>
            <a:xfrm>
              <a:off x="4421090" y="4673954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1811CE-745E-6D24-D1FD-AB7C878EB283}"/>
                </a:ext>
              </a:extLst>
            </p:cNvPr>
            <p:cNvSpPr/>
            <p:nvPr/>
          </p:nvSpPr>
          <p:spPr>
            <a:xfrm>
              <a:off x="5204503" y="4674419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389FD5-2A0A-8AAB-7C3A-F025D4605153}"/>
                </a:ext>
              </a:extLst>
            </p:cNvPr>
            <p:cNvSpPr/>
            <p:nvPr/>
          </p:nvSpPr>
          <p:spPr>
            <a:xfrm>
              <a:off x="6465992" y="4674419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FA6F3F-790F-9586-41B8-5C3BC7FB5EC3}"/>
                </a:ext>
              </a:extLst>
            </p:cNvPr>
            <p:cNvSpPr/>
            <p:nvPr/>
          </p:nvSpPr>
          <p:spPr>
            <a:xfrm>
              <a:off x="7258771" y="4674419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99EEDD-3AB4-B639-5241-08604FD27CFD}"/>
                </a:ext>
              </a:extLst>
            </p:cNvPr>
            <p:cNvSpPr/>
            <p:nvPr/>
          </p:nvSpPr>
          <p:spPr>
            <a:xfrm>
              <a:off x="8488443" y="4674885"/>
              <a:ext cx="419057" cy="419057"/>
            </a:xfrm>
            <a:prstGeom prst="ellipse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CE69E84-F457-A2E0-932A-4D0FED68442B}"/>
                </a:ext>
              </a:extLst>
            </p:cNvPr>
            <p:cNvCxnSpPr>
              <a:stCxn id="7" idx="7"/>
              <a:endCxn id="6" idx="3"/>
            </p:cNvCxnSpPr>
            <p:nvPr/>
          </p:nvCxnSpPr>
          <p:spPr>
            <a:xfrm flipV="1">
              <a:off x="4171325" y="1491120"/>
              <a:ext cx="1682006" cy="1406311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06D18F9-FDA3-BED3-A386-FFC5B9B14E16}"/>
                </a:ext>
              </a:extLst>
            </p:cNvPr>
            <p:cNvCxnSpPr>
              <a:cxnSpLocks/>
              <a:stCxn id="8" idx="0"/>
              <a:endCxn id="6" idx="4"/>
            </p:cNvCxnSpPr>
            <p:nvPr/>
          </p:nvCxnSpPr>
          <p:spPr>
            <a:xfrm flipV="1">
              <a:off x="6001491" y="1552489"/>
              <a:ext cx="0" cy="1292199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1F0BC2A-9891-4252-1926-3B48B61FAE0A}"/>
                </a:ext>
              </a:extLst>
            </p:cNvPr>
            <p:cNvCxnSpPr>
              <a:cxnSpLocks/>
              <a:stCxn id="9" idx="1"/>
              <a:endCxn id="6" idx="5"/>
            </p:cNvCxnSpPr>
            <p:nvPr/>
          </p:nvCxnSpPr>
          <p:spPr>
            <a:xfrm flipH="1" flipV="1">
              <a:off x="6149650" y="1491120"/>
              <a:ext cx="1748143" cy="1406310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1091FB7-DB0F-2E1F-90A7-8CE1CF684522}"/>
                </a:ext>
              </a:extLst>
            </p:cNvPr>
            <p:cNvCxnSpPr>
              <a:cxnSpLocks/>
              <a:stCxn id="10" idx="0"/>
              <a:endCxn id="7" idx="3"/>
            </p:cNvCxnSpPr>
            <p:nvPr/>
          </p:nvCxnSpPr>
          <p:spPr>
            <a:xfrm flipV="1">
              <a:off x="3397042" y="3193750"/>
              <a:ext cx="477963" cy="1471112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E50F12-0271-B953-7121-897CBC67BB4D}"/>
                </a:ext>
              </a:extLst>
            </p:cNvPr>
            <p:cNvCxnSpPr>
              <a:cxnSpLocks/>
              <a:stCxn id="10" idx="7"/>
              <a:endCxn id="8" idx="2"/>
            </p:cNvCxnSpPr>
            <p:nvPr/>
          </p:nvCxnSpPr>
          <p:spPr>
            <a:xfrm flipV="1">
              <a:off x="3545201" y="3054217"/>
              <a:ext cx="2246761" cy="1672014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9DB9E0-7918-FD7A-CF33-134787F58B6E}"/>
                </a:ext>
              </a:extLst>
            </p:cNvPr>
            <p:cNvCxnSpPr>
              <a:cxnSpLocks/>
              <a:stCxn id="11" idx="1"/>
              <a:endCxn id="7" idx="4"/>
            </p:cNvCxnSpPr>
            <p:nvPr/>
          </p:nvCxnSpPr>
          <p:spPr>
            <a:xfrm flipH="1" flipV="1">
              <a:off x="4023166" y="3255119"/>
              <a:ext cx="459293" cy="1480204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B0FE98-1300-DD7B-241E-C38175302C20}"/>
                </a:ext>
              </a:extLst>
            </p:cNvPr>
            <p:cNvCxnSpPr>
              <a:cxnSpLocks/>
              <a:stCxn id="11" idx="0"/>
              <a:endCxn id="8" idx="3"/>
            </p:cNvCxnSpPr>
            <p:nvPr/>
          </p:nvCxnSpPr>
          <p:spPr>
            <a:xfrm flipV="1">
              <a:off x="4630619" y="3202376"/>
              <a:ext cx="1222712" cy="1471578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4574572-869B-6CCA-2C9E-1837E662F127}"/>
                </a:ext>
              </a:extLst>
            </p:cNvPr>
            <p:cNvCxnSpPr>
              <a:cxnSpLocks/>
              <a:stCxn id="12" idx="1"/>
              <a:endCxn id="7" idx="5"/>
            </p:cNvCxnSpPr>
            <p:nvPr/>
          </p:nvCxnSpPr>
          <p:spPr>
            <a:xfrm flipH="1" flipV="1">
              <a:off x="4171325" y="3193750"/>
              <a:ext cx="1094547" cy="1542039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00186FE-D3FE-6B3C-BD27-A77EE70D72C2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225526" y="2983291"/>
              <a:ext cx="4324286" cy="1752963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ECA4DE-24A9-66DD-9AB1-1F8978978800}"/>
                </a:ext>
              </a:extLst>
            </p:cNvPr>
            <p:cNvCxnSpPr>
              <a:cxnSpLocks/>
              <a:stCxn id="12" idx="0"/>
              <a:endCxn id="8" idx="4"/>
            </p:cNvCxnSpPr>
            <p:nvPr/>
          </p:nvCxnSpPr>
          <p:spPr>
            <a:xfrm flipV="1">
              <a:off x="5414032" y="3263745"/>
              <a:ext cx="587459" cy="1410674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9FF7DF-613A-E0AB-8644-2E7A658BB85C}"/>
                </a:ext>
              </a:extLst>
            </p:cNvPr>
            <p:cNvCxnSpPr>
              <a:cxnSpLocks/>
              <a:stCxn id="11" idx="7"/>
              <a:endCxn id="9" idx="2"/>
            </p:cNvCxnSpPr>
            <p:nvPr/>
          </p:nvCxnSpPr>
          <p:spPr>
            <a:xfrm flipV="1">
              <a:off x="4778778" y="3045590"/>
              <a:ext cx="3057646" cy="1689733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63AAE28-2298-FA4C-B60E-A5D75F0F26DC}"/>
                </a:ext>
              </a:extLst>
            </p:cNvPr>
            <p:cNvCxnSpPr>
              <a:cxnSpLocks/>
              <a:stCxn id="15" idx="0"/>
              <a:endCxn id="9" idx="5"/>
            </p:cNvCxnSpPr>
            <p:nvPr/>
          </p:nvCxnSpPr>
          <p:spPr>
            <a:xfrm flipH="1" flipV="1">
              <a:off x="8194112" y="3193749"/>
              <a:ext cx="503860" cy="1481136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EE9584-774E-3C50-324C-A42AC1E3BAD7}"/>
                </a:ext>
              </a:extLst>
            </p:cNvPr>
            <p:cNvCxnSpPr>
              <a:cxnSpLocks/>
              <a:stCxn id="14" idx="7"/>
              <a:endCxn id="9" idx="4"/>
            </p:cNvCxnSpPr>
            <p:nvPr/>
          </p:nvCxnSpPr>
          <p:spPr>
            <a:xfrm flipV="1">
              <a:off x="7616459" y="3255118"/>
              <a:ext cx="429494" cy="1480670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488146-564D-5C30-FBBF-A627676B2195}"/>
                </a:ext>
              </a:extLst>
            </p:cNvPr>
            <p:cNvCxnSpPr>
              <a:cxnSpLocks/>
              <a:stCxn id="13" idx="7"/>
              <a:endCxn id="9" idx="3"/>
            </p:cNvCxnSpPr>
            <p:nvPr/>
          </p:nvCxnSpPr>
          <p:spPr>
            <a:xfrm flipV="1">
              <a:off x="6823680" y="3193749"/>
              <a:ext cx="1074113" cy="1542039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71E94D8-0577-4582-0CA3-FE59C5E32C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7827" y="3146271"/>
              <a:ext cx="1318650" cy="1768362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3BDFB5-81BA-CCBB-D99F-24F6C5BD442D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6088849" y="3255118"/>
              <a:ext cx="438512" cy="1480670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83680C-906F-600C-BF58-3F148731C76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6203851" y="2991451"/>
              <a:ext cx="2345961" cy="1744803"/>
            </a:xfrm>
            <a:prstGeom prst="straightConnector1">
              <a:avLst/>
            </a:prstGeom>
            <a:grpFill/>
            <a:ln w="27305" cap="flat">
              <a:solidFill>
                <a:schemeClr val="accent6">
                  <a:lumMod val="85000"/>
                  <a:lumOff val="1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1652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07D85-8F2A-F199-73C3-208D9AA8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34507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26A0E-B5BE-8182-ED88-E299226C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thuật toán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53A38-F2CD-EA95-A08A-6A5282B141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00476"/>
            <a:ext cx="11514528" cy="490912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7C6BC4A-83BB-51F5-785E-0A2CAE3CCEE0}"/>
              </a:ext>
            </a:extLst>
          </p:cNvPr>
          <p:cNvSpPr txBox="1">
            <a:spLocks/>
          </p:cNvSpPr>
          <p:nvPr/>
        </p:nvSpPr>
        <p:spPr>
          <a:xfrm>
            <a:off x="11667838" y="6323995"/>
            <a:ext cx="457200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8EBF41B-E76F-4E29-9B4C-26023309D029}" type="slidenum">
              <a:rPr lang="vi-VN" smtClean="0"/>
              <a:pPr algn="ctr"/>
              <a:t>6</a:t>
            </a:fld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2A5BC-7003-251C-00EA-48755064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84" y="1574311"/>
            <a:ext cx="5997460" cy="458763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2763994-94D6-0F10-6D55-FE513E0D1431}"/>
              </a:ext>
            </a:extLst>
          </p:cNvPr>
          <p:cNvSpPr/>
          <p:nvPr/>
        </p:nvSpPr>
        <p:spPr>
          <a:xfrm>
            <a:off x="7842551" y="985429"/>
            <a:ext cx="3876816" cy="512302"/>
          </a:xfrm>
          <a:prstGeom prst="wedgeRectCallout">
            <a:avLst>
              <a:gd name="adj1" fmla="val -127331"/>
              <a:gd name="adj2" fmla="val 96730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Bộ nhớ, ánh xạ bài toán và lời giải</a:t>
            </a:r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274C0D-3199-5B62-2D22-44D5F4B6775C}"/>
              </a:ext>
            </a:extLst>
          </p:cNvPr>
          <p:cNvSpPr/>
          <p:nvPr/>
        </p:nvSpPr>
        <p:spPr>
          <a:xfrm>
            <a:off x="7387179" y="1767548"/>
            <a:ext cx="4349449" cy="611797"/>
          </a:xfrm>
          <a:prstGeom prst="wedgeRectCallout">
            <a:avLst>
              <a:gd name="adj1" fmla="val -85390"/>
              <a:gd name="adj2" fmla="val 99537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/>
              <a:t>Bài toán con nhỏ nhất, tương ứng với bước cơ sở của thuật toán đệ quy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A5236C-BBE5-1115-1650-F3DD03A21205}"/>
              </a:ext>
            </a:extLst>
          </p:cNvPr>
          <p:cNvSpPr/>
          <p:nvPr/>
        </p:nvSpPr>
        <p:spPr>
          <a:xfrm>
            <a:off x="1271050" y="2437426"/>
            <a:ext cx="4583574" cy="71401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096C2DB-EC1D-D0A5-4118-D519E8C2DEAA}"/>
              </a:ext>
            </a:extLst>
          </p:cNvPr>
          <p:cNvSpPr/>
          <p:nvPr/>
        </p:nvSpPr>
        <p:spPr>
          <a:xfrm>
            <a:off x="7095281" y="2774844"/>
            <a:ext cx="4801157" cy="1150271"/>
          </a:xfrm>
          <a:prstGeom prst="wedgeRectCallout">
            <a:avLst>
              <a:gd name="adj1" fmla="val -59025"/>
              <a:gd name="adj2" fmla="val 21802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/>
              <a:t>Luôn kiểm tra bộ nhớ xem bài toán con đã giải chưa, đã giải rồi không giải lại, nếu chưa giải thì thực hiện giải.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DE035C-CFD9-98BD-DCBE-533BA669731A}"/>
              </a:ext>
            </a:extLst>
          </p:cNvPr>
          <p:cNvSpPr/>
          <p:nvPr/>
        </p:nvSpPr>
        <p:spPr>
          <a:xfrm>
            <a:off x="1365575" y="3240978"/>
            <a:ext cx="5289867" cy="71401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259CD-0963-9830-B23F-CE0925C7F6D6}"/>
              </a:ext>
            </a:extLst>
          </p:cNvPr>
          <p:cNvSpPr/>
          <p:nvPr/>
        </p:nvSpPr>
        <p:spPr>
          <a:xfrm>
            <a:off x="5623561" y="4688760"/>
            <a:ext cx="1031882" cy="392031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AEC6A57-D0B5-5592-E66B-533A72017714}"/>
              </a:ext>
            </a:extLst>
          </p:cNvPr>
          <p:cNvSpPr/>
          <p:nvPr/>
        </p:nvSpPr>
        <p:spPr>
          <a:xfrm>
            <a:off x="7642172" y="4144777"/>
            <a:ext cx="1919731" cy="611797"/>
          </a:xfrm>
          <a:prstGeom prst="wedgeRectCallout">
            <a:avLst>
              <a:gd name="adj1" fmla="val -103703"/>
              <a:gd name="adj2" fmla="val 46563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/>
              <a:t>Giải bài toán con</a:t>
            </a:r>
            <a:endParaRPr lang="en-US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525C6EA-6529-5355-B21D-76486C4FAE62}"/>
              </a:ext>
            </a:extLst>
          </p:cNvPr>
          <p:cNvSpPr/>
          <p:nvPr/>
        </p:nvSpPr>
        <p:spPr>
          <a:xfrm>
            <a:off x="7606234" y="4884775"/>
            <a:ext cx="4349449" cy="793212"/>
          </a:xfrm>
          <a:prstGeom prst="wedgeRectCallout">
            <a:avLst>
              <a:gd name="adj1" fmla="val -69156"/>
              <a:gd name="adj2" fmla="val -34978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/>
              <a:t>Giải tất cả bài toán con và Kết hợp những lời giải tìm được để hình thành lời giải bài toán lớn hơn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731FB9-7662-9558-466E-7AA70FDBF323}"/>
              </a:ext>
            </a:extLst>
          </p:cNvPr>
          <p:cNvSpPr/>
          <p:nvPr/>
        </p:nvSpPr>
        <p:spPr>
          <a:xfrm>
            <a:off x="1330849" y="4424459"/>
            <a:ext cx="5437369" cy="749265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28710BF-C8E7-EDC7-2E1F-C6A4AE1E0552}"/>
              </a:ext>
            </a:extLst>
          </p:cNvPr>
          <p:cNvSpPr/>
          <p:nvPr/>
        </p:nvSpPr>
        <p:spPr>
          <a:xfrm>
            <a:off x="7191827" y="6018096"/>
            <a:ext cx="4704611" cy="611797"/>
          </a:xfrm>
          <a:prstGeom prst="wedgeRectCallout">
            <a:avLst>
              <a:gd name="adj1" fmla="val -112986"/>
              <a:gd name="adj2" fmla="val -135059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/>
              <a:t>Lưu kết quả bài toán con vào trong bộ nhớ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5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15CD4-734B-46FF-AC7D-A87B1631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B9414F-CA14-7226-9D79-E945AD7C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thuật toán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15AB2-8FAC-CD59-3459-51BFA168E8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26061" y="956672"/>
            <a:ext cx="5997460" cy="4587638"/>
          </a:xfrm>
          <a:prstGeom prst="rect">
            <a:avLst/>
          </a:prstGeom>
          <a:solidFill>
            <a:srgbClr val="002060"/>
          </a:solidFill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18086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F46C77-E7CE-A397-C4EA-3B1CBA0F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39D6D-7CF9-29B2-A2E9-3E78CC4D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thuật toán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0F2F7-9FE8-7E5F-9025-AA0155A964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EBC9C-0918-E79F-11DB-900CA955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11" y="1000267"/>
            <a:ext cx="6586151" cy="5399671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D580D3-BE4C-3337-ACA7-0D351C53EAA9}"/>
              </a:ext>
            </a:extLst>
          </p:cNvPr>
          <p:cNvSpPr/>
          <p:nvPr/>
        </p:nvSpPr>
        <p:spPr>
          <a:xfrm>
            <a:off x="576297" y="1000267"/>
            <a:ext cx="4460789" cy="457200"/>
          </a:xfrm>
          <a:prstGeom prst="roundRect">
            <a:avLst/>
          </a:prstGeom>
          <a:noFill/>
          <a:ln w="3810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BA10C-E89E-16A1-E218-DBA6E202DA7B}"/>
              </a:ext>
            </a:extLst>
          </p:cNvPr>
          <p:cNvSpPr txBox="1"/>
          <p:nvPr/>
        </p:nvSpPr>
        <p:spPr>
          <a:xfrm>
            <a:off x="6386739" y="1016417"/>
            <a:ext cx="4460789" cy="4001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/>
              <a:t>Bộ nhớ, ánh xạ bài toán và lời giải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DE0B36-A579-F0F9-96CF-6B6C7AF9EF0B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037086" y="1216472"/>
            <a:ext cx="1349653" cy="12395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A7EBB-48B5-EDEB-E6D4-5D4309E21476}"/>
              </a:ext>
            </a:extLst>
          </p:cNvPr>
          <p:cNvSpPr/>
          <p:nvPr/>
        </p:nvSpPr>
        <p:spPr>
          <a:xfrm>
            <a:off x="1133587" y="2034029"/>
            <a:ext cx="5139417" cy="740640"/>
          </a:xfrm>
          <a:prstGeom prst="roundRect">
            <a:avLst/>
          </a:prstGeom>
          <a:noFill/>
          <a:ln w="3810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9B49C-9C53-1E49-13BC-066768262ADC}"/>
              </a:ext>
            </a:extLst>
          </p:cNvPr>
          <p:cNvSpPr txBox="1"/>
          <p:nvPr/>
        </p:nvSpPr>
        <p:spPr>
          <a:xfrm>
            <a:off x="6786951" y="1834051"/>
            <a:ext cx="4460789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/>
              <a:t>Bài toán con nhỏ nhất, tương ứng với bước cơ sở của thuật toán đệ quy</a:t>
            </a:r>
            <a:endParaRPr lang="en-US" sz="2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0B382A-58BA-1D7E-5DE5-5B9F2E304AB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273004" y="2187994"/>
            <a:ext cx="513947" cy="198425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D30B96-57F5-BA69-A711-4F150CA56A48}"/>
              </a:ext>
            </a:extLst>
          </p:cNvPr>
          <p:cNvSpPr/>
          <p:nvPr/>
        </p:nvSpPr>
        <p:spPr>
          <a:xfrm>
            <a:off x="1133586" y="2959462"/>
            <a:ext cx="5829701" cy="740640"/>
          </a:xfrm>
          <a:prstGeom prst="roundRect">
            <a:avLst/>
          </a:prstGeom>
          <a:noFill/>
          <a:ln w="3810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FC3F6-8232-A447-14C9-AB0F503462A4}"/>
              </a:ext>
            </a:extLst>
          </p:cNvPr>
          <p:cNvSpPr txBox="1"/>
          <p:nvPr/>
        </p:nvSpPr>
        <p:spPr>
          <a:xfrm>
            <a:off x="7328028" y="2758064"/>
            <a:ext cx="4666954" cy="10156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/>
              <a:t>Luôn kiểm tra bộ nhớ xem bài toán con đã giải chưa, đã giải rồi không giải lại, nếu chưa giải thì thực hiện giải.</a:t>
            </a:r>
            <a:endParaRPr lang="en-US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259DF5-C34D-25B9-6A58-B6C1D6C226E6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6963287" y="3329782"/>
            <a:ext cx="380175" cy="344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618151-04FC-C71C-A1DE-19FABA0E6D7C}"/>
              </a:ext>
            </a:extLst>
          </p:cNvPr>
          <p:cNvSpPr/>
          <p:nvPr/>
        </p:nvSpPr>
        <p:spPr>
          <a:xfrm>
            <a:off x="1133586" y="4357531"/>
            <a:ext cx="5991563" cy="740640"/>
          </a:xfrm>
          <a:prstGeom prst="roundRect">
            <a:avLst/>
          </a:prstGeom>
          <a:noFill/>
          <a:ln w="3810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DFD289-0F91-F74C-2755-151A32517B7C}"/>
              </a:ext>
            </a:extLst>
          </p:cNvPr>
          <p:cNvSpPr txBox="1"/>
          <p:nvPr/>
        </p:nvSpPr>
        <p:spPr>
          <a:xfrm>
            <a:off x="7343462" y="4521012"/>
            <a:ext cx="4575483" cy="10156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/>
              <a:t>Giải tất cả bài toán con và Kết hợp những lời giải tìm được để hình thành lời giải bài toán lớn hơn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C9FEFB-D39E-18DD-E70A-EA806ED3D7D8}"/>
              </a:ext>
            </a:extLst>
          </p:cNvPr>
          <p:cNvCxnSpPr>
            <a:cxnSpLocks/>
          </p:cNvCxnSpPr>
          <p:nvPr/>
        </p:nvCxnSpPr>
        <p:spPr>
          <a:xfrm flipH="1" flipV="1">
            <a:off x="6386739" y="5098171"/>
            <a:ext cx="941289" cy="31002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D26ABF-B3CB-BD06-4150-C26B35C31071}"/>
              </a:ext>
            </a:extLst>
          </p:cNvPr>
          <p:cNvSpPr/>
          <p:nvPr/>
        </p:nvSpPr>
        <p:spPr>
          <a:xfrm>
            <a:off x="5925568" y="4681584"/>
            <a:ext cx="1082538" cy="330095"/>
          </a:xfrm>
          <a:prstGeom prst="roundRect">
            <a:avLst/>
          </a:prstGeom>
          <a:noFill/>
          <a:ln w="3810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539AF-0F14-A675-9EEA-6FE23AD0D4C2}"/>
              </a:ext>
            </a:extLst>
          </p:cNvPr>
          <p:cNvSpPr txBox="1"/>
          <p:nvPr/>
        </p:nvSpPr>
        <p:spPr>
          <a:xfrm>
            <a:off x="7343461" y="3944436"/>
            <a:ext cx="3395873" cy="4001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/>
              <a:t>Giải một bài toán con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2728E9-C65F-CCC5-F4FF-12E0ECC0DDC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818524" y="4144491"/>
            <a:ext cx="524937" cy="579913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148416A-9052-184B-D087-C7C95FD96E82}"/>
              </a:ext>
            </a:extLst>
          </p:cNvPr>
          <p:cNvSpPr/>
          <p:nvPr/>
        </p:nvSpPr>
        <p:spPr>
          <a:xfrm>
            <a:off x="1132481" y="5357069"/>
            <a:ext cx="3251309" cy="353311"/>
          </a:xfrm>
          <a:prstGeom prst="roundRect">
            <a:avLst/>
          </a:prstGeom>
          <a:noFill/>
          <a:ln w="3810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9AA55-19FB-A0C9-1F31-CD6038116E72}"/>
              </a:ext>
            </a:extLst>
          </p:cNvPr>
          <p:cNvSpPr txBox="1"/>
          <p:nvPr/>
        </p:nvSpPr>
        <p:spPr>
          <a:xfrm>
            <a:off x="4709025" y="5860728"/>
            <a:ext cx="5268873" cy="4001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/>
              <a:t>Lưu kết quả bài toán con vào trong bộ nhớ</a:t>
            </a:r>
            <a:endParaRPr lang="en-US" sz="2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C6C54-F263-3F4A-DD26-81054E5D826E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117756" y="5737216"/>
            <a:ext cx="591269" cy="32356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7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013172-E6E9-87B7-9FF3-C6FE8431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14FECC-E9AF-50CD-71D7-AF4D58E3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Đặc điểm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92577-E903-C962-0A2A-B3007500F8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74320" algn="just">
              <a:lnSpc>
                <a:spcPct val="130000"/>
              </a:lnSpc>
              <a:spcAft>
                <a:spcPts val="1200"/>
              </a:spcAft>
              <a:buSzPct val="120000"/>
            </a:pPr>
            <a:r>
              <a:rPr lang="en-US" sz="2200"/>
              <a:t>So với thuật toán chia để trị, thuật toán quy hoạch động cũng có 3 bước là Chia, Giải bài toán con và Kết hợp. Tuy nhiên, trong chia để trị, các bài toán con là độc lập; còn trong quy hoạch động, các bài toán con gối nhau hay chồng chéo lên nhau.</a:t>
            </a:r>
          </a:p>
          <a:p>
            <a:pPr marL="274320" algn="just">
              <a:lnSpc>
                <a:spcPct val="130000"/>
              </a:lnSpc>
              <a:spcAft>
                <a:spcPts val="1200"/>
              </a:spcAft>
              <a:buSzPct val="120000"/>
            </a:pPr>
            <a:r>
              <a:rPr lang="en-US" sz="2200"/>
              <a:t>Khó khăn lớn nhất trong đề xuất thuật toán quy hoạch động là Công thức truy hồi (tên khác là Công thức quy hoạch động, Công thức đệ quy)</a:t>
            </a:r>
          </a:p>
          <a:p>
            <a:pPr marL="274320" algn="just">
              <a:lnSpc>
                <a:spcPct val="130000"/>
              </a:lnSpc>
              <a:spcAft>
                <a:spcPts val="1200"/>
              </a:spcAft>
              <a:buSzPct val="120000"/>
            </a:pPr>
            <a:r>
              <a:rPr lang="en-US" sz="2200"/>
              <a:t>Có 2 cách tiếp cận: Top-Down và Bottom-Up, trong đó Top-Down tự nhiên và dễ hiểu, dễ cài đặt</a:t>
            </a:r>
          </a:p>
          <a:p>
            <a:pPr marL="274320" algn="just">
              <a:lnSpc>
                <a:spcPct val="130000"/>
              </a:lnSpc>
              <a:spcAft>
                <a:spcPts val="1200"/>
              </a:spcAft>
              <a:buSzPct val="120000"/>
            </a:pPr>
            <a:r>
              <a:rPr lang="en-US" sz="2200"/>
              <a:t>Thiết kế bộ nhớ ảnh hưởng lớn tới tốc độ của thuật toán</a:t>
            </a:r>
          </a:p>
          <a:p>
            <a:pPr marL="274320" algn="just">
              <a:lnSpc>
                <a:spcPct val="130000"/>
              </a:lnSpc>
              <a:spcAft>
                <a:spcPts val="1200"/>
              </a:spcAft>
              <a:buSzPct val="120000"/>
            </a:pPr>
            <a:r>
              <a:rPr lang="en-US" sz="2200"/>
              <a:t>Bộ nhớ còn dung để truy vết, tìm ra tường minh lời giải tối ưu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939427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ust_template" id="{A0583C2F-5C61-4B0F-AE17-A385A243E28B}" vid="{528C1BE5-252F-40D9-B303-79F333FE0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4" ma:contentTypeDescription="Create a new document." ma:contentTypeScope="" ma:versionID="e229e72e4258db579edf7696929f2b7d">
  <xsd:schema xmlns:xsd="http://www.w3.org/2001/XMLSchema" xmlns:xs="http://www.w3.org/2001/XMLSchema" xmlns:p="http://schemas.microsoft.com/office/2006/metadata/properties" xmlns:ns2="6e3c32e1-685b-4949-b56a-71e1412de6bb" targetNamespace="http://schemas.microsoft.com/office/2006/metadata/properties" ma:root="true" ma:fieldsID="9b44955a22f664c9dff88a54bb93bc1f" ns2:_="">
    <xsd:import namespace="6e3c32e1-685b-4949-b56a-71e1412de6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c32e1-685b-4949-b56a-71e1412d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733DD-EE03-449C-88A5-8AB9EEF5C65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867536-4EB9-4BF5-AB2D-46C689937B0A}"/>
</file>

<file path=docProps/app.xml><?xml version="1.0" encoding="utf-8"?>
<Properties xmlns="http://schemas.openxmlformats.org/officeDocument/2006/extended-properties" xmlns:vt="http://schemas.openxmlformats.org/officeDocument/2006/docPropsVTypes">
  <Template>hust_template</Template>
  <TotalTime>46</TotalTime>
  <Words>2379</Words>
  <Application>Microsoft Office PowerPoint</Application>
  <PresentationFormat>Widescreen</PresentationFormat>
  <Paragraphs>263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Giới thiệu</vt:lpstr>
      <vt:lpstr>Sơ đồ thuật toán</vt:lpstr>
      <vt:lpstr>Sơ đồ thuật toán</vt:lpstr>
      <vt:lpstr>Sơ đồ thuật toán</vt:lpstr>
      <vt:lpstr>Sơ đồ thuật toán</vt:lpstr>
      <vt:lpstr>Đặc điểm</vt:lpstr>
      <vt:lpstr>Ví dụ: Đoạn con có tổng lớn nhất</vt:lpstr>
      <vt:lpstr>Ví dụ: Đoạn con có tổng lớn nhất</vt:lpstr>
      <vt:lpstr>Ví dụ: Đoạn con có tổng lớn nhất</vt:lpstr>
      <vt:lpstr>Ví dụ: Đoạn con có tổng lớn nhất</vt:lpstr>
      <vt:lpstr>Ví dụ: Đoạn con có tổng lớn nhất</vt:lpstr>
      <vt:lpstr>Ví dụ: Đoạn con có tổng lớn nhất</vt:lpstr>
      <vt:lpstr>Ví dụ: Đoạn con có tổng lớn nhất</vt:lpstr>
      <vt:lpstr>Bài tập: Dãy con tăng chặt dài nhất</vt:lpstr>
      <vt:lpstr>Ví dụ: Dãy con chung dài nhất</vt:lpstr>
      <vt:lpstr>Ví dụ: Dãy con chung dài nhất</vt:lpstr>
      <vt:lpstr>Ví dụ: Dãy con chung dài nhất</vt:lpstr>
      <vt:lpstr>Ví dụ: Dãy con chung dài nhất</vt:lpstr>
      <vt:lpstr>Ví dụ: Dãy con chung dài nhất</vt:lpstr>
      <vt:lpstr>Bài tập: Dãy con tăng chặt dài nhất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Bui Quoc Trung</dc:creator>
  <cp:lastModifiedBy>Bui Quoc Trung</cp:lastModifiedBy>
  <cp:revision>17</cp:revision>
  <dcterms:created xsi:type="dcterms:W3CDTF">2023-11-19T04:18:06Z</dcterms:created>
  <dcterms:modified xsi:type="dcterms:W3CDTF">2024-04-11T07:43:08Z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